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handoutMasterIdLst>
    <p:handoutMasterId r:id="rId50"/>
  </p:handoutMasterIdLst>
  <p:sldIdLst>
    <p:sldId id="309" r:id="rId2"/>
    <p:sldId id="326" r:id="rId3"/>
    <p:sldId id="291" r:id="rId4"/>
    <p:sldId id="294" r:id="rId5"/>
    <p:sldId id="305" r:id="rId6"/>
    <p:sldId id="295" r:id="rId7"/>
    <p:sldId id="322" r:id="rId8"/>
    <p:sldId id="306" r:id="rId9"/>
    <p:sldId id="307" r:id="rId10"/>
    <p:sldId id="308" r:id="rId11"/>
    <p:sldId id="323" r:id="rId12"/>
    <p:sldId id="324" r:id="rId13"/>
    <p:sldId id="310" r:id="rId14"/>
    <p:sldId id="311" r:id="rId15"/>
    <p:sldId id="312" r:id="rId16"/>
    <p:sldId id="325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7" r:id="rId27"/>
    <p:sldId id="328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41" autoAdjust="0"/>
  </p:normalViewPr>
  <p:slideViewPr>
    <p:cSldViewPr>
      <p:cViewPr varScale="1">
        <p:scale>
          <a:sx n="145" d="100"/>
          <a:sy n="145" d="100"/>
        </p:scale>
        <p:origin x="624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1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DF16F-031A-4856-97D7-1A2D476D9E42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220B7D90-1F6C-4547-BB01-3BE634B2BB5A}">
      <dgm:prSet phldrT="[文本]"/>
      <dgm:spPr/>
      <dgm:t>
        <a:bodyPr/>
        <a:lstStyle/>
        <a:p>
          <a:r>
            <a:rPr lang="zh-CN" altLang="zh-CN" dirty="0" smtClean="0"/>
            <a:t>开源、免费、功能强大</a:t>
          </a:r>
          <a:endParaRPr lang="zh-CN" altLang="en-US" dirty="0"/>
        </a:p>
      </dgm:t>
    </dgm:pt>
    <dgm:pt modelId="{F648FF30-E9D7-44A5-B0A6-FB1C9C56C311}" type="parTrans" cxnId="{4CFB1D48-E709-4882-9A20-BB4CE4D68947}">
      <dgm:prSet/>
      <dgm:spPr/>
      <dgm:t>
        <a:bodyPr/>
        <a:lstStyle/>
        <a:p>
          <a:endParaRPr lang="zh-CN" altLang="en-US"/>
        </a:p>
      </dgm:t>
    </dgm:pt>
    <dgm:pt modelId="{0EB32C6F-3C7A-4433-8429-A015C104DADF}" type="sibTrans" cxnId="{4CFB1D48-E709-4882-9A20-BB4CE4D68947}">
      <dgm:prSet/>
      <dgm:spPr/>
      <dgm:t>
        <a:bodyPr/>
        <a:lstStyle/>
        <a:p>
          <a:endParaRPr lang="zh-CN" altLang="en-US"/>
        </a:p>
      </dgm:t>
    </dgm:pt>
    <dgm:pt modelId="{03E8AE54-1299-4BA2-8D06-B4DCF98F0B0E}">
      <dgm:prSet phldrT="[文本]"/>
      <dgm:spPr/>
      <dgm:t>
        <a:bodyPr/>
        <a:lstStyle/>
        <a:p>
          <a:r>
            <a:rPr lang="zh-CN" altLang="zh-CN" dirty="0" smtClean="0"/>
            <a:t>语法</a:t>
          </a:r>
          <a:r>
            <a:rPr lang="zh-CN" altLang="zh-CN" b="1" dirty="0" smtClean="0">
              <a:solidFill>
                <a:srgbClr val="C00000"/>
              </a:solidFill>
            </a:rPr>
            <a:t>简洁</a:t>
          </a:r>
          <a:r>
            <a:rPr lang="zh-CN" altLang="zh-CN" dirty="0" smtClean="0"/>
            <a:t>清晰，强制用</a:t>
          </a:r>
          <a:r>
            <a:rPr lang="zh-CN" altLang="zh-CN" b="1" dirty="0" smtClean="0">
              <a:solidFill>
                <a:srgbClr val="C00000"/>
              </a:solidFill>
            </a:rPr>
            <a:t>空白符</a:t>
          </a:r>
          <a:r>
            <a:rPr lang="zh-CN" altLang="zh-CN" dirty="0" smtClean="0"/>
            <a:t>为语句缩进；</a:t>
          </a:r>
          <a:endParaRPr lang="zh-CN" altLang="en-US" dirty="0"/>
        </a:p>
      </dgm:t>
    </dgm:pt>
    <dgm:pt modelId="{E0C8A483-CA5A-40E9-84CF-C736C6B3B0DC}" type="parTrans" cxnId="{3E4EFD46-43FD-4974-8920-85058CB756E4}">
      <dgm:prSet/>
      <dgm:spPr/>
      <dgm:t>
        <a:bodyPr/>
        <a:lstStyle/>
        <a:p>
          <a:endParaRPr lang="zh-CN" altLang="en-US"/>
        </a:p>
      </dgm:t>
    </dgm:pt>
    <dgm:pt modelId="{9E46877D-7AED-456A-92C6-164EA601C5BD}" type="sibTrans" cxnId="{3E4EFD46-43FD-4974-8920-85058CB756E4}">
      <dgm:prSet/>
      <dgm:spPr/>
      <dgm:t>
        <a:bodyPr/>
        <a:lstStyle/>
        <a:p>
          <a:endParaRPr lang="zh-CN" altLang="en-US"/>
        </a:p>
      </dgm:t>
    </dgm:pt>
    <dgm:pt modelId="{BFB9D6A8-F858-4575-A451-1C376BA160E0}">
      <dgm:prSet phldrT="[文本]"/>
      <dgm:spPr/>
      <dgm:t>
        <a:bodyPr/>
        <a:lstStyle/>
        <a:p>
          <a:r>
            <a:rPr lang="zh-CN" altLang="zh-CN" dirty="0" smtClean="0"/>
            <a:t>具有丰富和强大的</a:t>
          </a:r>
          <a:r>
            <a:rPr lang="zh-CN" altLang="zh-CN" b="1" dirty="0" smtClean="0">
              <a:solidFill>
                <a:srgbClr val="C00000"/>
              </a:solidFill>
            </a:rPr>
            <a:t>库</a:t>
          </a:r>
          <a:endParaRPr lang="zh-CN" altLang="en-US" dirty="0"/>
        </a:p>
      </dgm:t>
    </dgm:pt>
    <dgm:pt modelId="{F21675D0-BDE0-4C94-A5F0-003FE6BC1569}" type="parTrans" cxnId="{6212857B-F775-49CC-8BDF-188225A48E31}">
      <dgm:prSet/>
      <dgm:spPr/>
      <dgm:t>
        <a:bodyPr/>
        <a:lstStyle/>
        <a:p>
          <a:endParaRPr lang="zh-CN" altLang="en-US"/>
        </a:p>
      </dgm:t>
    </dgm:pt>
    <dgm:pt modelId="{026AB505-9D79-49CE-971B-4C5596DA4C42}" type="sibTrans" cxnId="{6212857B-F775-49CC-8BDF-188225A48E31}">
      <dgm:prSet/>
      <dgm:spPr/>
      <dgm:t>
        <a:bodyPr/>
        <a:lstStyle/>
        <a:p>
          <a:endParaRPr lang="zh-CN" altLang="en-US"/>
        </a:p>
      </dgm:t>
    </dgm:pt>
    <dgm:pt modelId="{8E9748A6-E5D7-4A2A-B1BD-1E2126BBD4D4}">
      <dgm:prSet phldrT="[文本]"/>
      <dgm:spPr/>
      <dgm:t>
        <a:bodyPr/>
        <a:lstStyle/>
        <a:p>
          <a:r>
            <a:rPr lang="zh-CN" altLang="zh-CN" dirty="0" smtClean="0"/>
            <a:t>解释性语言，</a:t>
          </a:r>
          <a:r>
            <a:rPr lang="zh-CN" altLang="zh-CN" b="1" dirty="0" smtClean="0">
              <a:solidFill>
                <a:srgbClr val="C00000"/>
              </a:solidFill>
            </a:rPr>
            <a:t>变量类型可变</a:t>
          </a:r>
          <a:r>
            <a:rPr lang="zh-CN" altLang="zh-CN" dirty="0" smtClean="0"/>
            <a:t>，类似</a:t>
          </a:r>
          <a:r>
            <a:rPr lang="en-US" altLang="zh-CN" dirty="0" smtClean="0"/>
            <a:t>JavaScript</a:t>
          </a:r>
          <a:endParaRPr lang="zh-CN" altLang="en-US" dirty="0"/>
        </a:p>
      </dgm:t>
    </dgm:pt>
    <dgm:pt modelId="{DC5A1FDF-FD2F-4206-B314-8AB38B7AB7BE}" type="parTrans" cxnId="{FA663BFF-0A18-4111-9499-756D88FFEC38}">
      <dgm:prSet/>
      <dgm:spPr/>
      <dgm:t>
        <a:bodyPr/>
        <a:lstStyle/>
        <a:p>
          <a:endParaRPr lang="zh-CN" altLang="en-US"/>
        </a:p>
      </dgm:t>
    </dgm:pt>
    <dgm:pt modelId="{82D6188E-3ACF-458D-BD0B-AE530CD30B28}" type="sibTrans" cxnId="{FA663BFF-0A18-4111-9499-756D88FFEC38}">
      <dgm:prSet/>
      <dgm:spPr/>
      <dgm:t>
        <a:bodyPr/>
        <a:lstStyle/>
        <a:p>
          <a:endParaRPr lang="zh-CN" altLang="en-US"/>
        </a:p>
      </dgm:t>
    </dgm:pt>
    <dgm:pt modelId="{C777485F-3D51-4AAC-8F7D-A5A9F84FAAFA}">
      <dgm:prSet phldrT="[文本]"/>
      <dgm:spPr/>
      <dgm:t>
        <a:bodyPr/>
        <a:lstStyle/>
        <a:p>
          <a:r>
            <a:rPr lang="zh-CN" altLang="zh-CN" dirty="0" smtClean="0"/>
            <a:t>易读、易维护，</a:t>
          </a:r>
          <a:r>
            <a:rPr lang="zh-CN" altLang="en-US" dirty="0" smtClean="0"/>
            <a:t>广受</a:t>
          </a:r>
          <a:r>
            <a:rPr lang="zh-CN" altLang="zh-CN" dirty="0" smtClean="0"/>
            <a:t>欢迎的、用途广泛；</a:t>
          </a:r>
          <a:endParaRPr lang="zh-CN" altLang="en-US" dirty="0"/>
        </a:p>
      </dgm:t>
    </dgm:pt>
    <dgm:pt modelId="{F9DBD076-ECE7-454C-8D02-370818418944}" type="parTrans" cxnId="{B4B4A00C-90CD-47C9-91BB-D42A359AD262}">
      <dgm:prSet/>
      <dgm:spPr/>
      <dgm:t>
        <a:bodyPr/>
        <a:lstStyle/>
        <a:p>
          <a:endParaRPr lang="zh-CN" altLang="en-US"/>
        </a:p>
      </dgm:t>
    </dgm:pt>
    <dgm:pt modelId="{658A8329-A2C0-4B48-917B-BE0EC5E835FF}" type="sibTrans" cxnId="{B4B4A00C-90CD-47C9-91BB-D42A359AD262}">
      <dgm:prSet/>
      <dgm:spPr/>
      <dgm:t>
        <a:bodyPr/>
        <a:lstStyle/>
        <a:p>
          <a:endParaRPr lang="zh-CN" altLang="en-US"/>
        </a:p>
      </dgm:t>
    </dgm:pt>
    <dgm:pt modelId="{E6D8A0DD-52BC-4235-A023-8731636C0DE8}" type="pres">
      <dgm:prSet presAssocID="{63CDF16F-031A-4856-97D7-1A2D476D9E42}" presName="compositeShape" presStyleCnt="0">
        <dgm:presLayoutVars>
          <dgm:chMax val="7"/>
          <dgm:dir/>
          <dgm:resizeHandles val="exact"/>
        </dgm:presLayoutVars>
      </dgm:prSet>
      <dgm:spPr/>
    </dgm:pt>
    <dgm:pt modelId="{96BF4897-4D0D-4562-9280-4431E82CDBFC}" type="pres">
      <dgm:prSet presAssocID="{63CDF16F-031A-4856-97D7-1A2D476D9E42}" presName="wedge1" presStyleLbl="node1" presStyleIdx="0" presStyleCnt="5"/>
      <dgm:spPr/>
      <dgm:t>
        <a:bodyPr/>
        <a:lstStyle/>
        <a:p>
          <a:endParaRPr lang="zh-CN" altLang="en-US"/>
        </a:p>
      </dgm:t>
    </dgm:pt>
    <dgm:pt modelId="{FAD18A00-139C-48D0-9B1C-D559C0C8DBB0}" type="pres">
      <dgm:prSet presAssocID="{63CDF16F-031A-4856-97D7-1A2D476D9E42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BAF8EC-13CC-4B8E-8E8A-78E0CA784E30}" type="pres">
      <dgm:prSet presAssocID="{63CDF16F-031A-4856-97D7-1A2D476D9E42}" presName="wedge2" presStyleLbl="node1" presStyleIdx="1" presStyleCnt="5"/>
      <dgm:spPr/>
      <dgm:t>
        <a:bodyPr/>
        <a:lstStyle/>
        <a:p>
          <a:endParaRPr lang="zh-CN" altLang="en-US"/>
        </a:p>
      </dgm:t>
    </dgm:pt>
    <dgm:pt modelId="{32621DC5-E769-4F70-B8DD-DE7640D9B290}" type="pres">
      <dgm:prSet presAssocID="{63CDF16F-031A-4856-97D7-1A2D476D9E42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B47FF3-6DDD-4B8F-843D-277368F0A98E}" type="pres">
      <dgm:prSet presAssocID="{63CDF16F-031A-4856-97D7-1A2D476D9E42}" presName="wedge3" presStyleLbl="node1" presStyleIdx="2" presStyleCnt="5"/>
      <dgm:spPr/>
      <dgm:t>
        <a:bodyPr/>
        <a:lstStyle/>
        <a:p>
          <a:endParaRPr lang="zh-CN" altLang="en-US"/>
        </a:p>
      </dgm:t>
    </dgm:pt>
    <dgm:pt modelId="{5E61611A-08CD-4DDB-9624-76F989FD507F}" type="pres">
      <dgm:prSet presAssocID="{63CDF16F-031A-4856-97D7-1A2D476D9E42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B3DC08-477B-41D4-9DD5-0A81A3840A65}" type="pres">
      <dgm:prSet presAssocID="{63CDF16F-031A-4856-97D7-1A2D476D9E42}" presName="wedge4" presStyleLbl="node1" presStyleIdx="3" presStyleCnt="5"/>
      <dgm:spPr/>
      <dgm:t>
        <a:bodyPr/>
        <a:lstStyle/>
        <a:p>
          <a:endParaRPr lang="zh-CN" altLang="en-US"/>
        </a:p>
      </dgm:t>
    </dgm:pt>
    <dgm:pt modelId="{2012EE1F-26DD-4309-96C5-8BCBC4050CDD}" type="pres">
      <dgm:prSet presAssocID="{63CDF16F-031A-4856-97D7-1A2D476D9E42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75A5BD-DA26-4EC8-96EC-E6C5CCEBA098}" type="pres">
      <dgm:prSet presAssocID="{63CDF16F-031A-4856-97D7-1A2D476D9E42}" presName="wedge5" presStyleLbl="node1" presStyleIdx="4" presStyleCnt="5"/>
      <dgm:spPr/>
      <dgm:t>
        <a:bodyPr/>
        <a:lstStyle/>
        <a:p>
          <a:endParaRPr lang="zh-CN" altLang="en-US"/>
        </a:p>
      </dgm:t>
    </dgm:pt>
    <dgm:pt modelId="{B1C62037-29DA-4221-8F41-87F69633183B}" type="pres">
      <dgm:prSet presAssocID="{63CDF16F-031A-4856-97D7-1A2D476D9E42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A1BB91B-8085-46B2-9A72-BD60DA8316D0}" type="presOf" srcId="{C777485F-3D51-4AAC-8F7D-A5A9F84FAAFA}" destId="{2012EE1F-26DD-4309-96C5-8BCBC4050CDD}" srcOrd="1" destOrd="0" presId="urn:microsoft.com/office/officeart/2005/8/layout/chart3"/>
    <dgm:cxn modelId="{B34799A7-D62E-491B-A94D-D6439F2D50F5}" type="presOf" srcId="{BFB9D6A8-F858-4575-A451-1C376BA160E0}" destId="{2EB47FF3-6DDD-4B8F-843D-277368F0A98E}" srcOrd="0" destOrd="0" presId="urn:microsoft.com/office/officeart/2005/8/layout/chart3"/>
    <dgm:cxn modelId="{B4B4A00C-90CD-47C9-91BB-D42A359AD262}" srcId="{63CDF16F-031A-4856-97D7-1A2D476D9E42}" destId="{C777485F-3D51-4AAC-8F7D-A5A9F84FAAFA}" srcOrd="3" destOrd="0" parTransId="{F9DBD076-ECE7-454C-8D02-370818418944}" sibTransId="{658A8329-A2C0-4B48-917B-BE0EC5E835FF}"/>
    <dgm:cxn modelId="{6212857B-F775-49CC-8BDF-188225A48E31}" srcId="{63CDF16F-031A-4856-97D7-1A2D476D9E42}" destId="{BFB9D6A8-F858-4575-A451-1C376BA160E0}" srcOrd="2" destOrd="0" parTransId="{F21675D0-BDE0-4C94-A5F0-003FE6BC1569}" sibTransId="{026AB505-9D79-49CE-971B-4C5596DA4C42}"/>
    <dgm:cxn modelId="{FA663BFF-0A18-4111-9499-756D88FFEC38}" srcId="{63CDF16F-031A-4856-97D7-1A2D476D9E42}" destId="{8E9748A6-E5D7-4A2A-B1BD-1E2126BBD4D4}" srcOrd="4" destOrd="0" parTransId="{DC5A1FDF-FD2F-4206-B314-8AB38B7AB7BE}" sibTransId="{82D6188E-3ACF-458D-BD0B-AE530CD30B28}"/>
    <dgm:cxn modelId="{3A4EDBAE-BF64-47CF-813D-88C73FCC35BD}" type="presOf" srcId="{220B7D90-1F6C-4547-BB01-3BE634B2BB5A}" destId="{96BF4897-4D0D-4562-9280-4431E82CDBFC}" srcOrd="0" destOrd="0" presId="urn:microsoft.com/office/officeart/2005/8/layout/chart3"/>
    <dgm:cxn modelId="{CD3BE1C0-0E0D-4AC8-A529-4D2AACA8BE0E}" type="presOf" srcId="{220B7D90-1F6C-4547-BB01-3BE634B2BB5A}" destId="{FAD18A00-139C-48D0-9B1C-D559C0C8DBB0}" srcOrd="1" destOrd="0" presId="urn:microsoft.com/office/officeart/2005/8/layout/chart3"/>
    <dgm:cxn modelId="{37D96938-D2F4-402A-AC60-B65A83787C68}" type="presOf" srcId="{63CDF16F-031A-4856-97D7-1A2D476D9E42}" destId="{E6D8A0DD-52BC-4235-A023-8731636C0DE8}" srcOrd="0" destOrd="0" presId="urn:microsoft.com/office/officeart/2005/8/layout/chart3"/>
    <dgm:cxn modelId="{4CFB1D48-E709-4882-9A20-BB4CE4D68947}" srcId="{63CDF16F-031A-4856-97D7-1A2D476D9E42}" destId="{220B7D90-1F6C-4547-BB01-3BE634B2BB5A}" srcOrd="0" destOrd="0" parTransId="{F648FF30-E9D7-44A5-B0A6-FB1C9C56C311}" sibTransId="{0EB32C6F-3C7A-4433-8429-A015C104DADF}"/>
    <dgm:cxn modelId="{93C07B4B-732B-4E55-8B3A-480B1113B57B}" type="presOf" srcId="{03E8AE54-1299-4BA2-8D06-B4DCF98F0B0E}" destId="{88BAF8EC-13CC-4B8E-8E8A-78E0CA784E30}" srcOrd="0" destOrd="0" presId="urn:microsoft.com/office/officeart/2005/8/layout/chart3"/>
    <dgm:cxn modelId="{2A33EC71-8D1B-49EA-8F78-8A0C72C00415}" type="presOf" srcId="{03E8AE54-1299-4BA2-8D06-B4DCF98F0B0E}" destId="{32621DC5-E769-4F70-B8DD-DE7640D9B290}" srcOrd="1" destOrd="0" presId="urn:microsoft.com/office/officeart/2005/8/layout/chart3"/>
    <dgm:cxn modelId="{3E4EFD46-43FD-4974-8920-85058CB756E4}" srcId="{63CDF16F-031A-4856-97D7-1A2D476D9E42}" destId="{03E8AE54-1299-4BA2-8D06-B4DCF98F0B0E}" srcOrd="1" destOrd="0" parTransId="{E0C8A483-CA5A-40E9-84CF-C736C6B3B0DC}" sibTransId="{9E46877D-7AED-456A-92C6-164EA601C5BD}"/>
    <dgm:cxn modelId="{4D2FFA8E-36E6-4F6D-8F51-00AF23F8302C}" type="presOf" srcId="{BFB9D6A8-F858-4575-A451-1C376BA160E0}" destId="{5E61611A-08CD-4DDB-9624-76F989FD507F}" srcOrd="1" destOrd="0" presId="urn:microsoft.com/office/officeart/2005/8/layout/chart3"/>
    <dgm:cxn modelId="{7FC002F5-8F6B-4CA5-B2E5-0EA21722FAA4}" type="presOf" srcId="{8E9748A6-E5D7-4A2A-B1BD-1E2126BBD4D4}" destId="{B1C62037-29DA-4221-8F41-87F69633183B}" srcOrd="1" destOrd="0" presId="urn:microsoft.com/office/officeart/2005/8/layout/chart3"/>
    <dgm:cxn modelId="{F4009C98-0581-4D44-A0EF-AB6291D30639}" type="presOf" srcId="{C777485F-3D51-4AAC-8F7D-A5A9F84FAAFA}" destId="{ACB3DC08-477B-41D4-9DD5-0A81A3840A65}" srcOrd="0" destOrd="0" presId="urn:microsoft.com/office/officeart/2005/8/layout/chart3"/>
    <dgm:cxn modelId="{E2E70A56-3436-466A-B6E6-86780639C640}" type="presOf" srcId="{8E9748A6-E5D7-4A2A-B1BD-1E2126BBD4D4}" destId="{D975A5BD-DA26-4EC8-96EC-E6C5CCEBA098}" srcOrd="0" destOrd="0" presId="urn:microsoft.com/office/officeart/2005/8/layout/chart3"/>
    <dgm:cxn modelId="{A0FE0D5F-2FCF-4D20-A005-76FF5EF0196C}" type="presParOf" srcId="{E6D8A0DD-52BC-4235-A023-8731636C0DE8}" destId="{96BF4897-4D0D-4562-9280-4431E82CDBFC}" srcOrd="0" destOrd="0" presId="urn:microsoft.com/office/officeart/2005/8/layout/chart3"/>
    <dgm:cxn modelId="{EF4BF782-06AD-40A8-8758-CE5AAA8E37F9}" type="presParOf" srcId="{E6D8A0DD-52BC-4235-A023-8731636C0DE8}" destId="{FAD18A00-139C-48D0-9B1C-D559C0C8DBB0}" srcOrd="1" destOrd="0" presId="urn:microsoft.com/office/officeart/2005/8/layout/chart3"/>
    <dgm:cxn modelId="{E040D3BB-51C9-497C-82F7-900674611C82}" type="presParOf" srcId="{E6D8A0DD-52BC-4235-A023-8731636C0DE8}" destId="{88BAF8EC-13CC-4B8E-8E8A-78E0CA784E30}" srcOrd="2" destOrd="0" presId="urn:microsoft.com/office/officeart/2005/8/layout/chart3"/>
    <dgm:cxn modelId="{343AE7D5-DAD5-4C72-B33A-709F7A9A0706}" type="presParOf" srcId="{E6D8A0DD-52BC-4235-A023-8731636C0DE8}" destId="{32621DC5-E769-4F70-B8DD-DE7640D9B290}" srcOrd="3" destOrd="0" presId="urn:microsoft.com/office/officeart/2005/8/layout/chart3"/>
    <dgm:cxn modelId="{3435BD09-DA68-4DEE-8590-062CDAFE4651}" type="presParOf" srcId="{E6D8A0DD-52BC-4235-A023-8731636C0DE8}" destId="{2EB47FF3-6DDD-4B8F-843D-277368F0A98E}" srcOrd="4" destOrd="0" presId="urn:microsoft.com/office/officeart/2005/8/layout/chart3"/>
    <dgm:cxn modelId="{033E21EE-5B26-4AD5-AF65-3ED5BBEDCBC3}" type="presParOf" srcId="{E6D8A0DD-52BC-4235-A023-8731636C0DE8}" destId="{5E61611A-08CD-4DDB-9624-76F989FD507F}" srcOrd="5" destOrd="0" presId="urn:microsoft.com/office/officeart/2005/8/layout/chart3"/>
    <dgm:cxn modelId="{7C262AF7-5CF4-4972-83C4-C467B0213CB6}" type="presParOf" srcId="{E6D8A0DD-52BC-4235-A023-8731636C0DE8}" destId="{ACB3DC08-477B-41D4-9DD5-0A81A3840A65}" srcOrd="6" destOrd="0" presId="urn:microsoft.com/office/officeart/2005/8/layout/chart3"/>
    <dgm:cxn modelId="{E8527C3D-862D-4510-8632-DAF005F860EC}" type="presParOf" srcId="{E6D8A0DD-52BC-4235-A023-8731636C0DE8}" destId="{2012EE1F-26DD-4309-96C5-8BCBC4050CDD}" srcOrd="7" destOrd="0" presId="urn:microsoft.com/office/officeart/2005/8/layout/chart3"/>
    <dgm:cxn modelId="{9D017520-7C77-4F26-B5F1-0286C5D092E9}" type="presParOf" srcId="{E6D8A0DD-52BC-4235-A023-8731636C0DE8}" destId="{D975A5BD-DA26-4EC8-96EC-E6C5CCEBA098}" srcOrd="8" destOrd="0" presId="urn:microsoft.com/office/officeart/2005/8/layout/chart3"/>
    <dgm:cxn modelId="{429F10E9-349F-4EFC-ACC6-43F4B697CAC0}" type="presParOf" srcId="{E6D8A0DD-52BC-4235-A023-8731636C0DE8}" destId="{B1C62037-29DA-4221-8F41-87F69633183B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4D970F-5DEB-4BB2-8C79-1C5A337485D3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83E861-15B4-4D8B-AACA-3D68CEB76BED}">
      <dgm:prSet phldrT="[文本]"/>
      <dgm:spPr/>
      <dgm:t>
        <a:bodyPr/>
        <a:lstStyle/>
        <a:p>
          <a:r>
            <a:rPr lang="en-US" altLang="zh-CN" dirty="0" smtClean="0"/>
            <a:t>Python</a:t>
          </a:r>
          <a:r>
            <a:rPr lang="zh-CN" altLang="en-US" dirty="0" smtClean="0"/>
            <a:t>搭建</a:t>
          </a:r>
          <a:r>
            <a:rPr lang="en-US" altLang="zh-CN" dirty="0" smtClean="0"/>
            <a:t>web</a:t>
          </a:r>
          <a:r>
            <a:rPr lang="zh-CN" altLang="en-US" dirty="0" smtClean="0"/>
            <a:t>网站</a:t>
          </a:r>
          <a:endParaRPr lang="zh-CN" altLang="en-US" dirty="0"/>
        </a:p>
      </dgm:t>
    </dgm:pt>
    <dgm:pt modelId="{76B61952-67C2-4B73-A9E7-87520149B4D8}" type="parTrans" cxnId="{9291542E-E141-49A9-8DA2-E97C8C094E47}">
      <dgm:prSet/>
      <dgm:spPr/>
      <dgm:t>
        <a:bodyPr/>
        <a:lstStyle/>
        <a:p>
          <a:endParaRPr lang="zh-CN" altLang="en-US"/>
        </a:p>
      </dgm:t>
    </dgm:pt>
    <dgm:pt modelId="{537622F8-89F1-4EBF-B24A-C905843FDD96}" type="sibTrans" cxnId="{9291542E-E141-49A9-8DA2-E97C8C094E47}">
      <dgm:prSet/>
      <dgm:spPr/>
      <dgm:t>
        <a:bodyPr/>
        <a:lstStyle/>
        <a:p>
          <a:endParaRPr lang="zh-CN" altLang="en-US"/>
        </a:p>
      </dgm:t>
    </dgm:pt>
    <dgm:pt modelId="{94AC1690-836C-47B9-9D3E-A2139608EB9C}">
      <dgm:prSet phldrT="[文本]"/>
      <dgm:spPr/>
      <dgm:t>
        <a:bodyPr/>
        <a:lstStyle/>
        <a:p>
          <a:r>
            <a:rPr lang="en-US" altLang="zh-CN" dirty="0" smtClean="0"/>
            <a:t>Python</a:t>
          </a:r>
          <a:r>
            <a:rPr lang="zh-CN" altLang="en-US" dirty="0" smtClean="0"/>
            <a:t>访问</a:t>
          </a:r>
          <a:r>
            <a:rPr lang="en-US" altLang="zh-CN" dirty="0" smtClean="0"/>
            <a:t>/</a:t>
          </a:r>
          <a:r>
            <a:rPr lang="zh-CN" altLang="en-US" dirty="0" smtClean="0"/>
            <a:t>爬取</a:t>
          </a:r>
          <a:r>
            <a:rPr lang="en-US" altLang="zh-CN" dirty="0" smtClean="0"/>
            <a:t>web</a:t>
          </a:r>
          <a:r>
            <a:rPr lang="zh-CN" altLang="en-US" dirty="0" smtClean="0"/>
            <a:t>网站信息</a:t>
          </a:r>
          <a:endParaRPr lang="zh-CN" altLang="en-US" dirty="0"/>
        </a:p>
      </dgm:t>
    </dgm:pt>
    <dgm:pt modelId="{283DF57F-B016-4322-8845-68D339BE6D98}" type="parTrans" cxnId="{011F03BE-F470-40C7-8A79-1938866645C1}">
      <dgm:prSet/>
      <dgm:spPr/>
      <dgm:t>
        <a:bodyPr/>
        <a:lstStyle/>
        <a:p>
          <a:endParaRPr lang="zh-CN" altLang="en-US"/>
        </a:p>
      </dgm:t>
    </dgm:pt>
    <dgm:pt modelId="{E8943107-FF8A-4A3F-BF4E-A474F48829B8}" type="sibTrans" cxnId="{011F03BE-F470-40C7-8A79-1938866645C1}">
      <dgm:prSet/>
      <dgm:spPr/>
      <dgm:t>
        <a:bodyPr/>
        <a:lstStyle/>
        <a:p>
          <a:endParaRPr lang="zh-CN" altLang="en-US"/>
        </a:p>
      </dgm:t>
    </dgm:pt>
    <dgm:pt modelId="{D9FF2E1F-9208-4C10-8162-0388253572E8}" type="pres">
      <dgm:prSet presAssocID="{0D4D970F-5DEB-4BB2-8C79-1C5A337485D3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DC5103A3-3CD2-4D84-BB77-54984689F0C3}" type="pres">
      <dgm:prSet presAssocID="{0D4D970F-5DEB-4BB2-8C79-1C5A337485D3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7C99F4-2823-474C-8E5E-60F161D24506}" type="pres">
      <dgm:prSet presAssocID="{0D4D970F-5DEB-4BB2-8C79-1C5A337485D3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zh-CN" altLang="en-US"/>
        </a:p>
      </dgm:t>
    </dgm:pt>
    <dgm:pt modelId="{CC180424-F5FE-4E84-A4FE-19B878A21FF1}" type="pres">
      <dgm:prSet presAssocID="{0D4D970F-5DEB-4BB2-8C79-1C5A337485D3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CDC2BD-6E95-4965-BB21-9DC58C3E61CA}" type="pres">
      <dgm:prSet presAssocID="{0D4D970F-5DEB-4BB2-8C79-1C5A337485D3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FF051C73-3937-40B1-B338-164D06549464}" type="pres">
      <dgm:prSet presAssocID="{0D4D970F-5DEB-4BB2-8C79-1C5A337485D3}" presName="TopArrow" presStyleLbl="node1" presStyleIdx="0" presStyleCnt="2"/>
      <dgm:spPr/>
    </dgm:pt>
    <dgm:pt modelId="{4ABF737F-C721-4005-97F0-FDA9057A71F9}" type="pres">
      <dgm:prSet presAssocID="{0D4D970F-5DEB-4BB2-8C79-1C5A337485D3}" presName="BottomArrow" presStyleLbl="node1" presStyleIdx="1" presStyleCnt="2"/>
      <dgm:spPr/>
    </dgm:pt>
  </dgm:ptLst>
  <dgm:cxnLst>
    <dgm:cxn modelId="{17340613-3B73-441C-881D-B17D10C63475}" type="presOf" srcId="{C283E861-15B4-4D8B-AACA-3D68CEB76BED}" destId="{3D7C99F4-2823-474C-8E5E-60F161D24506}" srcOrd="1" destOrd="0" presId="urn:microsoft.com/office/officeart/2009/layout/ReverseList"/>
    <dgm:cxn modelId="{E30D3B18-0FE5-49C5-89A3-4492948CE4DF}" type="presOf" srcId="{94AC1690-836C-47B9-9D3E-A2139608EB9C}" destId="{78CDC2BD-6E95-4965-BB21-9DC58C3E61CA}" srcOrd="1" destOrd="0" presId="urn:microsoft.com/office/officeart/2009/layout/ReverseList"/>
    <dgm:cxn modelId="{D764BCF2-F13A-4E03-B0E2-366035ACEE43}" type="presOf" srcId="{0D4D970F-5DEB-4BB2-8C79-1C5A337485D3}" destId="{D9FF2E1F-9208-4C10-8162-0388253572E8}" srcOrd="0" destOrd="0" presId="urn:microsoft.com/office/officeart/2009/layout/ReverseList"/>
    <dgm:cxn modelId="{011F03BE-F470-40C7-8A79-1938866645C1}" srcId="{0D4D970F-5DEB-4BB2-8C79-1C5A337485D3}" destId="{94AC1690-836C-47B9-9D3E-A2139608EB9C}" srcOrd="1" destOrd="0" parTransId="{283DF57F-B016-4322-8845-68D339BE6D98}" sibTransId="{E8943107-FF8A-4A3F-BF4E-A474F48829B8}"/>
    <dgm:cxn modelId="{CCB34A25-05A0-4F17-81D4-81947B8FB364}" type="presOf" srcId="{C283E861-15B4-4D8B-AACA-3D68CEB76BED}" destId="{DC5103A3-3CD2-4D84-BB77-54984689F0C3}" srcOrd="0" destOrd="0" presId="urn:microsoft.com/office/officeart/2009/layout/ReverseList"/>
    <dgm:cxn modelId="{9291542E-E141-49A9-8DA2-E97C8C094E47}" srcId="{0D4D970F-5DEB-4BB2-8C79-1C5A337485D3}" destId="{C283E861-15B4-4D8B-AACA-3D68CEB76BED}" srcOrd="0" destOrd="0" parTransId="{76B61952-67C2-4B73-A9E7-87520149B4D8}" sibTransId="{537622F8-89F1-4EBF-B24A-C905843FDD96}"/>
    <dgm:cxn modelId="{6286ABB7-AB9C-4B7D-BD06-CFE5F5810CCD}" type="presOf" srcId="{94AC1690-836C-47B9-9D3E-A2139608EB9C}" destId="{CC180424-F5FE-4E84-A4FE-19B878A21FF1}" srcOrd="0" destOrd="0" presId="urn:microsoft.com/office/officeart/2009/layout/ReverseList"/>
    <dgm:cxn modelId="{C062ADDF-36B3-4381-B990-8889D9D4FEDF}" type="presParOf" srcId="{D9FF2E1F-9208-4C10-8162-0388253572E8}" destId="{DC5103A3-3CD2-4D84-BB77-54984689F0C3}" srcOrd="0" destOrd="0" presId="urn:microsoft.com/office/officeart/2009/layout/ReverseList"/>
    <dgm:cxn modelId="{C4A2BF6F-9A0C-4DCE-AD2F-E2F8EA632EEF}" type="presParOf" srcId="{D9FF2E1F-9208-4C10-8162-0388253572E8}" destId="{3D7C99F4-2823-474C-8E5E-60F161D24506}" srcOrd="1" destOrd="0" presId="urn:microsoft.com/office/officeart/2009/layout/ReverseList"/>
    <dgm:cxn modelId="{19D8ABCB-CCA4-4867-B78A-126E9491A4D6}" type="presParOf" srcId="{D9FF2E1F-9208-4C10-8162-0388253572E8}" destId="{CC180424-F5FE-4E84-A4FE-19B878A21FF1}" srcOrd="2" destOrd="0" presId="urn:microsoft.com/office/officeart/2009/layout/ReverseList"/>
    <dgm:cxn modelId="{80C2A939-A1BA-4FEE-9C3E-4F9BFA9A69F1}" type="presParOf" srcId="{D9FF2E1F-9208-4C10-8162-0388253572E8}" destId="{78CDC2BD-6E95-4965-BB21-9DC58C3E61CA}" srcOrd="3" destOrd="0" presId="urn:microsoft.com/office/officeart/2009/layout/ReverseList"/>
    <dgm:cxn modelId="{1C6D0BCC-E3FC-4B39-8163-B06D32B661C5}" type="presParOf" srcId="{D9FF2E1F-9208-4C10-8162-0388253572E8}" destId="{FF051C73-3937-40B1-B338-164D06549464}" srcOrd="4" destOrd="0" presId="urn:microsoft.com/office/officeart/2009/layout/ReverseList"/>
    <dgm:cxn modelId="{39C54C37-5010-442E-BB6C-59E9BC99B024}" type="presParOf" srcId="{D9FF2E1F-9208-4C10-8162-0388253572E8}" destId="{4ABF737F-C721-4005-97F0-FDA9057A71F9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F4897-4D0D-4562-9280-4431E82CDBFC}">
      <dsp:nvSpPr>
        <dsp:cNvPr id="0" name=""/>
        <dsp:cNvSpPr/>
      </dsp:nvSpPr>
      <dsp:spPr>
        <a:xfrm>
          <a:off x="1400860" y="242823"/>
          <a:ext cx="3413760" cy="3413760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300" kern="1200" dirty="0" smtClean="0"/>
            <a:t>开源、免费、功能强大</a:t>
          </a:r>
          <a:endParaRPr lang="zh-CN" altLang="en-US" sz="1300" kern="1200" dirty="0"/>
        </a:p>
      </dsp:txBody>
      <dsp:txXfrm>
        <a:off x="3150819" y="752856"/>
        <a:ext cx="1158240" cy="792480"/>
      </dsp:txXfrm>
    </dsp:sp>
    <dsp:sp modelId="{88BAF8EC-13CC-4B8E-8E8A-78E0CA784E30}">
      <dsp:nvSpPr>
        <dsp:cNvPr id="0" name=""/>
        <dsp:cNvSpPr/>
      </dsp:nvSpPr>
      <dsp:spPr>
        <a:xfrm>
          <a:off x="1281379" y="407415"/>
          <a:ext cx="3413760" cy="3413760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300" kern="1200" dirty="0" smtClean="0"/>
            <a:t>语法</a:t>
          </a:r>
          <a:r>
            <a:rPr lang="zh-CN" altLang="zh-CN" sz="1300" b="1" kern="1200" dirty="0" smtClean="0">
              <a:solidFill>
                <a:srgbClr val="C00000"/>
              </a:solidFill>
            </a:rPr>
            <a:t>简洁</a:t>
          </a:r>
          <a:r>
            <a:rPr lang="zh-CN" altLang="zh-CN" sz="1300" kern="1200" dirty="0" smtClean="0"/>
            <a:t>清晰，强制用</a:t>
          </a:r>
          <a:r>
            <a:rPr lang="zh-CN" altLang="zh-CN" sz="1300" b="1" kern="1200" dirty="0" smtClean="0">
              <a:solidFill>
                <a:srgbClr val="C00000"/>
              </a:solidFill>
            </a:rPr>
            <a:t>空白符</a:t>
          </a:r>
          <a:r>
            <a:rPr lang="zh-CN" altLang="zh-CN" sz="1300" kern="1200" dirty="0" smtClean="0"/>
            <a:t>为语句缩进；</a:t>
          </a:r>
          <a:endParaRPr lang="zh-CN" altLang="en-US" sz="1300" kern="1200" dirty="0"/>
        </a:p>
      </dsp:txBody>
      <dsp:txXfrm>
        <a:off x="3512515" y="1951736"/>
        <a:ext cx="1016000" cy="857504"/>
      </dsp:txXfrm>
    </dsp:sp>
    <dsp:sp modelId="{2EB47FF3-6DDD-4B8F-843D-277368F0A98E}">
      <dsp:nvSpPr>
        <dsp:cNvPr id="0" name=""/>
        <dsp:cNvSpPr/>
      </dsp:nvSpPr>
      <dsp:spPr>
        <a:xfrm>
          <a:off x="1281379" y="407415"/>
          <a:ext cx="3413760" cy="3413760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300" kern="1200" dirty="0" smtClean="0"/>
            <a:t>具有丰富和强大的</a:t>
          </a:r>
          <a:r>
            <a:rPr lang="zh-CN" altLang="zh-CN" sz="1300" b="1" kern="1200" dirty="0" smtClean="0">
              <a:solidFill>
                <a:srgbClr val="C00000"/>
              </a:solidFill>
            </a:rPr>
            <a:t>库</a:t>
          </a:r>
          <a:endParaRPr lang="zh-CN" altLang="en-US" sz="1300" kern="1200" dirty="0"/>
        </a:p>
      </dsp:txBody>
      <dsp:txXfrm>
        <a:off x="2378659" y="2967736"/>
        <a:ext cx="1219200" cy="731520"/>
      </dsp:txXfrm>
    </dsp:sp>
    <dsp:sp modelId="{ACB3DC08-477B-41D4-9DD5-0A81A3840A65}">
      <dsp:nvSpPr>
        <dsp:cNvPr id="0" name=""/>
        <dsp:cNvSpPr/>
      </dsp:nvSpPr>
      <dsp:spPr>
        <a:xfrm>
          <a:off x="1281379" y="407415"/>
          <a:ext cx="3413760" cy="3413760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300" kern="1200" dirty="0" smtClean="0"/>
            <a:t>易读、易维护，</a:t>
          </a:r>
          <a:r>
            <a:rPr lang="zh-CN" altLang="en-US" sz="1300" kern="1200" dirty="0" smtClean="0"/>
            <a:t>广受</a:t>
          </a:r>
          <a:r>
            <a:rPr lang="zh-CN" altLang="zh-CN" sz="1300" kern="1200" dirty="0" smtClean="0"/>
            <a:t>欢迎的、用途广泛；</a:t>
          </a:r>
          <a:endParaRPr lang="zh-CN" altLang="en-US" sz="1300" kern="1200" dirty="0"/>
        </a:p>
      </dsp:txBody>
      <dsp:txXfrm>
        <a:off x="1443939" y="1951736"/>
        <a:ext cx="1016000" cy="857504"/>
      </dsp:txXfrm>
    </dsp:sp>
    <dsp:sp modelId="{D975A5BD-DA26-4EC8-96EC-E6C5CCEBA098}">
      <dsp:nvSpPr>
        <dsp:cNvPr id="0" name=""/>
        <dsp:cNvSpPr/>
      </dsp:nvSpPr>
      <dsp:spPr>
        <a:xfrm>
          <a:off x="1281379" y="407415"/>
          <a:ext cx="3413760" cy="3413760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300" kern="1200" dirty="0" smtClean="0"/>
            <a:t>解释性语言，</a:t>
          </a:r>
          <a:r>
            <a:rPr lang="zh-CN" altLang="zh-CN" sz="1300" b="1" kern="1200" dirty="0" smtClean="0">
              <a:solidFill>
                <a:srgbClr val="C00000"/>
              </a:solidFill>
            </a:rPr>
            <a:t>变量类型可变</a:t>
          </a:r>
          <a:r>
            <a:rPr lang="zh-CN" altLang="zh-CN" sz="1300" kern="1200" dirty="0" smtClean="0"/>
            <a:t>，类似</a:t>
          </a:r>
          <a:r>
            <a:rPr lang="en-US" altLang="zh-CN" sz="1300" kern="1200" dirty="0" smtClean="0"/>
            <a:t>JavaScript</a:t>
          </a:r>
          <a:endParaRPr lang="zh-CN" altLang="en-US" sz="1300" kern="1200" dirty="0"/>
        </a:p>
      </dsp:txBody>
      <dsp:txXfrm>
        <a:off x="1779219" y="927607"/>
        <a:ext cx="1158240" cy="79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C99F4-2823-474C-8E5E-60F161D24506}">
      <dsp:nvSpPr>
        <dsp:cNvPr id="0" name=""/>
        <dsp:cNvSpPr/>
      </dsp:nvSpPr>
      <dsp:spPr>
        <a:xfrm rot="16200000">
          <a:off x="2380291" y="999628"/>
          <a:ext cx="2116732" cy="129354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146050" rIns="131445" bIns="14605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Python</a:t>
          </a:r>
          <a:r>
            <a:rPr lang="zh-CN" altLang="en-US" sz="2300" kern="1200" dirty="0" smtClean="0"/>
            <a:t>搭建</a:t>
          </a:r>
          <a:r>
            <a:rPr lang="en-US" altLang="zh-CN" sz="2300" kern="1200" dirty="0" smtClean="0"/>
            <a:t>web</a:t>
          </a:r>
          <a:r>
            <a:rPr lang="zh-CN" altLang="en-US" sz="2300" kern="1200" dirty="0" smtClean="0"/>
            <a:t>网站</a:t>
          </a:r>
          <a:endParaRPr lang="zh-CN" altLang="en-US" sz="2300" kern="1200" dirty="0"/>
        </a:p>
      </dsp:txBody>
      <dsp:txXfrm rot="5400000">
        <a:off x="2855041" y="651193"/>
        <a:ext cx="1230390" cy="1990418"/>
      </dsp:txXfrm>
    </dsp:sp>
    <dsp:sp modelId="{78CDC2BD-6E95-4965-BB21-9DC58C3E61CA}">
      <dsp:nvSpPr>
        <dsp:cNvPr id="0" name=""/>
        <dsp:cNvSpPr/>
      </dsp:nvSpPr>
      <dsp:spPr>
        <a:xfrm rot="5400000">
          <a:off x="3732576" y="999628"/>
          <a:ext cx="2116732" cy="129354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45" tIns="146050" rIns="87630" bIns="14605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Python</a:t>
          </a:r>
          <a:r>
            <a:rPr lang="zh-CN" altLang="en-US" sz="2300" kern="1200" dirty="0" smtClean="0"/>
            <a:t>访问</a:t>
          </a:r>
          <a:r>
            <a:rPr lang="en-US" altLang="zh-CN" sz="2300" kern="1200" dirty="0" smtClean="0"/>
            <a:t>/</a:t>
          </a:r>
          <a:r>
            <a:rPr lang="zh-CN" altLang="en-US" sz="2300" kern="1200" dirty="0" smtClean="0"/>
            <a:t>爬取</a:t>
          </a:r>
          <a:r>
            <a:rPr lang="en-US" altLang="zh-CN" sz="2300" kern="1200" dirty="0" smtClean="0"/>
            <a:t>web</a:t>
          </a:r>
          <a:r>
            <a:rPr lang="zh-CN" altLang="en-US" sz="2300" kern="1200" dirty="0" smtClean="0"/>
            <a:t>网站信息</a:t>
          </a:r>
          <a:endParaRPr lang="zh-CN" altLang="en-US" sz="2300" kern="1200" dirty="0"/>
        </a:p>
      </dsp:txBody>
      <dsp:txXfrm rot="-5400000">
        <a:off x="4144169" y="651193"/>
        <a:ext cx="1230390" cy="1990418"/>
      </dsp:txXfrm>
    </dsp:sp>
    <dsp:sp modelId="{FF051C73-3937-40B1-B338-164D06549464}">
      <dsp:nvSpPr>
        <dsp:cNvPr id="0" name=""/>
        <dsp:cNvSpPr/>
      </dsp:nvSpPr>
      <dsp:spPr>
        <a:xfrm>
          <a:off x="3438525" y="0"/>
          <a:ext cx="1352285" cy="135221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F737F-C721-4005-97F0-FDA9057A71F9}">
      <dsp:nvSpPr>
        <dsp:cNvPr id="0" name=""/>
        <dsp:cNvSpPr/>
      </dsp:nvSpPr>
      <dsp:spPr>
        <a:xfrm rot="10800000">
          <a:off x="3438525" y="1940255"/>
          <a:ext cx="1352285" cy="1352219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802B-C96F-4609-91B9-2D2ACAFC1260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90201-A7D3-470E-92EF-58DA7B275B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783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25CA4-12EF-4E1F-8C72-4781260F721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D0392-EE35-47D3-A66B-C11D0A127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44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D0392-EE35-47D3-A66B-C11D0A1275D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142844" y="107139"/>
            <a:ext cx="5929354" cy="321471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142844" y="535767"/>
            <a:ext cx="8786874" cy="4500594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902E6-1BD4-49EF-A21B-CB6443CFFA71}" type="datetimeFigureOut">
              <a:rPr lang="zh-CN" altLang="en-US" smtClean="0"/>
              <a:pPr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fld id="{1B898AF5-1482-4BA4-B137-DBE335F82EA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9B81F-C347-4BEF-BFDF-29C42F48304A}" type="datetimeFigureOut">
              <a:rPr lang="en-US" smtClean="0"/>
              <a:pPr/>
              <a:t>9/2/2020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0" r:id="rId2"/>
    <p:sldLayoutId id="2147483713" r:id="rId3"/>
    <p:sldLayoutId id="2147483720" r:id="rId4"/>
    <p:sldLayoutId id="2147483711" r:id="rId5"/>
    <p:sldLayoutId id="2147483712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127.0.0.1:5000&#65292;&#32467;&#26524;&#22914;&#22270;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数据采集与融合技术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2678907"/>
            <a:ext cx="688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Fuzhou University  </a:t>
            </a:r>
            <a:r>
              <a:rPr lang="en-US" altLang="zh-CN" dirty="0"/>
              <a:t>College of Mathematics and Computer </a:t>
            </a:r>
            <a:r>
              <a:rPr lang="en-US" altLang="zh-CN" dirty="0" smtClean="0"/>
              <a:t>Science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4692" y="3321849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教师：吴  伶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67744" y="2303858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福州大学 数学与计算机科学学院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70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b="1" dirty="0" smtClean="0"/>
              <a:t>3</a:t>
            </a:r>
            <a:r>
              <a:rPr lang="zh-CN" altLang="zh-CN" sz="2400" b="1" dirty="0" smtClean="0"/>
              <a:t>、</a:t>
            </a:r>
            <a:r>
              <a:rPr lang="en-US" altLang="zh-CN" sz="2400" b="1" dirty="0" smtClean="0"/>
              <a:t>Anaconda</a:t>
            </a:r>
            <a:r>
              <a:rPr lang="zh-CN" altLang="zh-CN" sz="2400" b="1" dirty="0" smtClean="0"/>
              <a:t>与</a:t>
            </a:r>
            <a:r>
              <a:rPr lang="en-US" altLang="zh-CN" sz="2400" b="1" dirty="0" smtClean="0"/>
              <a:t>Python</a:t>
            </a:r>
            <a:r>
              <a:rPr lang="zh-CN" altLang="zh-CN" sz="2400" b="1" dirty="0" smtClean="0"/>
              <a:t>的开发环境</a:t>
            </a:r>
            <a:endParaRPr lang="zh-CN" altLang="zh-CN" sz="2400" dirty="0" smtClean="0"/>
          </a:p>
          <a:p>
            <a:r>
              <a:rPr lang="zh-CN" altLang="zh-CN" sz="2400" dirty="0" smtClean="0"/>
              <a:t>一个比较流行的开发环境是</a:t>
            </a:r>
            <a:r>
              <a:rPr lang="en-US" altLang="zh-CN" sz="2400" dirty="0" smtClean="0"/>
              <a:t>Anaconda</a:t>
            </a:r>
            <a:r>
              <a:rPr lang="zh-CN" altLang="zh-CN" sz="2400" dirty="0" smtClean="0"/>
              <a:t>，这个程序比较庞大，但它是一个十分强大的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开发环境，它自己带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的解释器，也就是说安装</a:t>
            </a:r>
            <a:r>
              <a:rPr lang="en-US" altLang="zh-CN" sz="2400" dirty="0" smtClean="0"/>
              <a:t>Anaconda</a:t>
            </a:r>
            <a:r>
              <a:rPr lang="zh-CN" altLang="zh-CN" sz="2400" dirty="0" smtClean="0"/>
              <a:t>时就自动安装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了，同时它还带有一个功能强大的</a:t>
            </a:r>
            <a:r>
              <a:rPr lang="en-US" altLang="zh-CN" sz="2400" dirty="0" smtClean="0"/>
              <a:t>IDE</a:t>
            </a:r>
            <a:r>
              <a:rPr lang="zh-CN" altLang="zh-CN" sz="2400" dirty="0" smtClean="0"/>
              <a:t>开发工具</a:t>
            </a:r>
            <a:r>
              <a:rPr lang="en-US" altLang="zh-CN" sz="2400" dirty="0" smtClean="0"/>
              <a:t>Spider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>Anaconda</a:t>
            </a:r>
            <a:r>
              <a:rPr lang="zh-CN" altLang="zh-CN" sz="2400" dirty="0" smtClean="0"/>
              <a:t>最大的好处是可以帮助用户找到与安装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的各种各样的开发库，使得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的开发十分方便与高效。另外</a:t>
            </a:r>
            <a:r>
              <a:rPr lang="en-US" altLang="zh-CN" sz="2400" dirty="0" smtClean="0"/>
              <a:t>Anaconda</a:t>
            </a:r>
            <a:r>
              <a:rPr lang="zh-CN" altLang="zh-CN" sz="2400" dirty="0" smtClean="0"/>
              <a:t>对</a:t>
            </a:r>
            <a:r>
              <a:rPr lang="en-US" altLang="zh-CN" sz="2400" dirty="0" smtClean="0"/>
              <a:t>Windows</a:t>
            </a:r>
            <a:r>
              <a:rPr lang="zh-CN" altLang="zh-CN" sz="2400" dirty="0" smtClean="0"/>
              <a:t>用户十分有用，因为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的一些开发库在</a:t>
            </a:r>
            <a:r>
              <a:rPr lang="en-US" altLang="zh-CN" sz="2400" dirty="0" smtClean="0"/>
              <a:t>Windows</a:t>
            </a:r>
            <a:r>
              <a:rPr lang="zh-CN" altLang="zh-CN" sz="2400" dirty="0" smtClean="0"/>
              <a:t>环境下安装常常出现这样那样的问题，而</a:t>
            </a:r>
            <a:r>
              <a:rPr lang="en-US" altLang="zh-CN" sz="2400" dirty="0" smtClean="0"/>
              <a:t>Anaconda</a:t>
            </a:r>
            <a:r>
              <a:rPr lang="zh-CN" altLang="zh-CN" sz="2400" dirty="0" smtClean="0"/>
              <a:t>能顺利解决这些问题。读者可以到官网</a:t>
            </a:r>
            <a:r>
              <a:rPr lang="en-US" altLang="zh-CN" sz="2400" dirty="0" err="1" smtClean="0"/>
              <a:t>https://www.continuum.io/downloads</a:t>
            </a:r>
            <a:r>
              <a:rPr lang="zh-CN" altLang="zh-CN" sz="2400" dirty="0" smtClean="0"/>
              <a:t>下载</a:t>
            </a:r>
            <a:r>
              <a:rPr lang="en-US" altLang="zh-CN" sz="2400" dirty="0" smtClean="0"/>
              <a:t>Anaconda</a:t>
            </a:r>
            <a:r>
              <a:rPr lang="zh-CN" altLang="zh-CN" sz="2400" dirty="0" smtClean="0"/>
              <a:t>。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2400" b="1" dirty="0" smtClean="0"/>
              <a:t>4</a:t>
            </a:r>
            <a:r>
              <a:rPr lang="zh-CN" altLang="zh-CN" sz="2400" b="1" dirty="0" smtClean="0"/>
              <a:t>、</a:t>
            </a:r>
            <a:r>
              <a:rPr lang="en-US" altLang="zh-CN" sz="2400" b="1" dirty="0"/>
              <a:t>Visual </a:t>
            </a:r>
            <a:r>
              <a:rPr lang="en-US" altLang="zh-CN" sz="2400" b="1" dirty="0" err="1"/>
              <a:t>Stdio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Code</a:t>
            </a:r>
            <a:r>
              <a:rPr lang="zh-CN" altLang="en-US" sz="2400" b="1" dirty="0" smtClean="0"/>
              <a:t>（</a:t>
            </a:r>
            <a:r>
              <a:rPr lang="en-US" altLang="zh-CN" sz="2400" b="1" dirty="0"/>
              <a:t> VSC </a:t>
            </a:r>
            <a:r>
              <a:rPr lang="zh-CN" altLang="en-US" sz="2400" b="1" dirty="0" smtClean="0"/>
              <a:t>）</a:t>
            </a:r>
            <a:r>
              <a:rPr lang="zh-CN" altLang="zh-CN" sz="2400" b="1" dirty="0" smtClean="0"/>
              <a:t>与</a:t>
            </a:r>
            <a:r>
              <a:rPr lang="en-US" altLang="zh-CN" sz="2400" b="1" dirty="0" smtClean="0"/>
              <a:t>Python</a:t>
            </a:r>
            <a:r>
              <a:rPr lang="zh-CN" altLang="zh-CN" sz="2400" b="1" dirty="0" smtClean="0"/>
              <a:t>的开发环境</a:t>
            </a:r>
          </a:p>
          <a:p>
            <a:r>
              <a:rPr lang="en-US" altLang="zh-CN" sz="2400" b="1" dirty="0"/>
              <a:t>VSC</a:t>
            </a:r>
            <a:r>
              <a:rPr lang="zh-CN" altLang="en-US" sz="2400" dirty="0" smtClean="0"/>
              <a:t>简介</a:t>
            </a:r>
            <a:r>
              <a:rPr lang="zh-CN" altLang="en-US" sz="2400" dirty="0"/>
              <a:t>：一款免费的、开源的、高性能的、跨平台的、轻量级的代码编辑器。</a:t>
            </a:r>
          </a:p>
          <a:p>
            <a:r>
              <a:rPr lang="en-US" altLang="zh-CN" sz="2400" b="1" dirty="0"/>
              <a:t>VSC</a:t>
            </a:r>
            <a:r>
              <a:rPr lang="zh-CN" altLang="en-US" sz="2400" dirty="0" smtClean="0"/>
              <a:t>优点</a:t>
            </a:r>
            <a:r>
              <a:rPr lang="zh-CN" altLang="en-US" sz="2400" dirty="0"/>
              <a:t>：免费、开源、有海量的扩展插件（插件</a:t>
            </a:r>
            <a:r>
              <a:rPr lang="zh-CN" altLang="en-US" sz="2400" dirty="0" smtClean="0"/>
              <a:t>安装简单</a:t>
            </a:r>
            <a:r>
              <a:rPr lang="zh-CN" altLang="en-US" sz="2400" dirty="0"/>
              <a:t>，可以更好的帮助编写</a:t>
            </a:r>
            <a:r>
              <a:rPr lang="zh-CN" altLang="en-US" sz="2400" dirty="0" smtClean="0"/>
              <a:t>代码，例如：代码提示和自动缩进控制等），</a:t>
            </a:r>
            <a:r>
              <a:rPr lang="zh-CN" altLang="en-US" sz="2400" dirty="0"/>
              <a:t>轻量（不会占用大量的内存和</a:t>
            </a:r>
            <a:r>
              <a:rPr lang="en-US" altLang="zh-CN" sz="2400" dirty="0"/>
              <a:t>CPU</a:t>
            </a:r>
            <a:r>
              <a:rPr lang="zh-CN" altLang="en-US" sz="2400" dirty="0"/>
              <a:t>，不会对电脑造成卡顿，也就是说，对电脑硬件配置要求不高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smtClean="0"/>
              <a:t>适合专业程序员</a:t>
            </a:r>
            <a:r>
              <a:rPr lang="zh-CN" altLang="en-US" sz="2400" b="1" smtClean="0">
                <a:solidFill>
                  <a:srgbClr val="C00000"/>
                </a:solidFill>
              </a:rPr>
              <a:t>代码编辑器，值得推荐</a:t>
            </a:r>
            <a:r>
              <a:rPr lang="zh-CN" altLang="en-US" sz="2400" smtClean="0"/>
              <a:t>。</a:t>
            </a:r>
            <a:endParaRPr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21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 smtClean="0"/>
              <a:t>网站设计与访问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185991"/>
              </p:ext>
            </p:extLst>
          </p:nvPr>
        </p:nvGraphicFramePr>
        <p:xfrm>
          <a:off x="457200" y="1450975"/>
          <a:ext cx="8229600" cy="329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1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/>
              <a:t>1.2 </a:t>
            </a:r>
            <a:r>
              <a:rPr lang="en-US" altLang="zh-CN" sz="4000" b="1" dirty="0"/>
              <a:t>Flask</a:t>
            </a:r>
            <a:r>
              <a:rPr lang="zh-CN" altLang="zh-CN" sz="4000" b="1" dirty="0"/>
              <a:t>简介</a:t>
            </a:r>
            <a:endParaRPr lang="en-US" altLang="zh-CN" sz="4000" b="1" dirty="0"/>
          </a:p>
        </p:txBody>
      </p:sp>
    </p:spTree>
    <p:extLst>
      <p:ext uri="{BB962C8B-B14F-4D97-AF65-F5344CB8AC3E}">
        <p14:creationId xmlns:p14="http://schemas.microsoft.com/office/powerpoint/2010/main" val="9859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b="1" dirty="0"/>
              <a:t>1. Flask</a:t>
            </a:r>
            <a:r>
              <a:rPr lang="zh-CN" altLang="zh-CN" sz="5400" b="1" dirty="0" smtClean="0"/>
              <a:t>简介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Python</a:t>
            </a:r>
            <a:r>
              <a:rPr lang="zh-CN" altLang="zh-CN" dirty="0" smtClean="0"/>
              <a:t>的</a:t>
            </a:r>
            <a:r>
              <a:rPr lang="en-US" altLang="zh-CN" dirty="0" smtClean="0"/>
              <a:t>Web</a:t>
            </a:r>
            <a:r>
              <a:rPr lang="zh-CN" altLang="zh-CN" dirty="0" smtClean="0"/>
              <a:t>程序开发工具很多，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是一种非常容易上手的</a:t>
            </a:r>
            <a:r>
              <a:rPr lang="en-US" altLang="zh-CN" dirty="0" smtClean="0"/>
              <a:t>Python web</a:t>
            </a:r>
            <a:r>
              <a:rPr lang="zh-CN" altLang="zh-CN" dirty="0" smtClean="0"/>
              <a:t>开发框架，不需要我们知道太多的</a:t>
            </a:r>
            <a:r>
              <a:rPr lang="en-US" altLang="zh-CN" dirty="0" smtClean="0"/>
              <a:t>MVC(</a:t>
            </a:r>
            <a:r>
              <a:rPr lang="en-US" altLang="zh-CN" sz="2000" dirty="0"/>
              <a:t>Model View Controller</a:t>
            </a:r>
            <a:r>
              <a:rPr lang="en-US" altLang="zh-CN" dirty="0" smtClean="0"/>
              <a:t>)</a:t>
            </a:r>
            <a:r>
              <a:rPr lang="zh-CN" altLang="zh-CN" dirty="0" smtClean="0"/>
              <a:t>的概念，只需要具备基本的</a:t>
            </a:r>
            <a:r>
              <a:rPr lang="en-US" altLang="zh-CN" dirty="0" smtClean="0"/>
              <a:t>python</a:t>
            </a:r>
            <a:r>
              <a:rPr lang="zh-CN" altLang="zh-CN" dirty="0" smtClean="0"/>
              <a:t>开发技能，就可以开发出一个</a:t>
            </a:r>
            <a:r>
              <a:rPr lang="en-US" altLang="zh-CN" dirty="0" smtClean="0"/>
              <a:t>web</a:t>
            </a:r>
            <a:r>
              <a:rPr lang="zh-CN" altLang="zh-CN" dirty="0" smtClean="0"/>
              <a:t>应用来。</a:t>
            </a:r>
          </a:p>
          <a:p>
            <a:r>
              <a:rPr lang="en-US" altLang="zh-CN" sz="2400" dirty="0" smtClean="0"/>
              <a:t>flask</a:t>
            </a:r>
            <a:r>
              <a:rPr lang="zh-CN" altLang="zh-CN" sz="2400" dirty="0" smtClean="0"/>
              <a:t>的官网：</a:t>
            </a:r>
            <a:r>
              <a:rPr lang="en-US" altLang="zh-CN" sz="2400" dirty="0" err="1" smtClean="0"/>
              <a:t>http://flask.pocoo.org/</a:t>
            </a:r>
            <a:endParaRPr lang="zh-CN" altLang="zh-CN" sz="2400" dirty="0" smtClean="0"/>
          </a:p>
          <a:p>
            <a:r>
              <a:rPr lang="en-US" altLang="zh-CN" sz="2400" dirty="0" smtClean="0"/>
              <a:t>flask</a:t>
            </a:r>
            <a:r>
              <a:rPr lang="zh-CN" altLang="zh-CN" sz="2400" dirty="0" smtClean="0"/>
              <a:t>中文文档：</a:t>
            </a:r>
            <a:r>
              <a:rPr lang="en-US" altLang="zh-CN" sz="2400" dirty="0" err="1" smtClean="0"/>
              <a:t>http://dormousehole.readthedocs.org/en/latest/</a:t>
            </a:r>
            <a:endParaRPr lang="zh-CN" altLang="zh-CN" sz="2400" dirty="0" smtClean="0"/>
          </a:p>
          <a:p>
            <a:r>
              <a:rPr lang="zh-CN" altLang="zh-CN" sz="2400" dirty="0" smtClean="0"/>
              <a:t>就像文档中提示的，我们可以先读《 安装 》，然后读《 快速上手 》。</a:t>
            </a:r>
            <a:r>
              <a:rPr lang="en-US" altLang="zh-CN" sz="2400" dirty="0" smtClean="0"/>
              <a:t>Flask</a:t>
            </a:r>
            <a:r>
              <a:rPr lang="zh-CN" altLang="zh-CN" sz="2400" dirty="0" smtClean="0"/>
              <a:t>支持强大的 扩展功能，以各种方式扩展了 </a:t>
            </a:r>
            <a:r>
              <a:rPr lang="en-US" altLang="zh-CN" sz="2400" dirty="0" smtClean="0"/>
              <a:t>Flask </a:t>
            </a:r>
            <a:r>
              <a:rPr lang="zh-CN" altLang="zh-CN" sz="2400" dirty="0" smtClean="0"/>
              <a:t>的功能，比如增强对数据库的支持等等。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0074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 Flask</a:t>
            </a:r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zh-CN" altLang="zh-CN" dirty="0" smtClean="0"/>
          </a:p>
          <a:p>
            <a:r>
              <a:rPr lang="zh-CN" altLang="zh-CN" dirty="0" smtClean="0"/>
              <a:t>在</a:t>
            </a:r>
            <a:r>
              <a:rPr lang="en-US" altLang="zh-CN" dirty="0" smtClean="0"/>
              <a:t>windows</a:t>
            </a:r>
            <a:r>
              <a:rPr lang="zh-CN" altLang="zh-CN" dirty="0" smtClean="0"/>
              <a:t>使用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，安装方法非常简单，根据文档的介绍直接在命令行窗口执行</a:t>
            </a:r>
          </a:p>
          <a:p>
            <a:r>
              <a:rPr lang="en-US" altLang="zh-CN" dirty="0" smtClean="0"/>
              <a:t>pip install flask  </a:t>
            </a:r>
            <a:endParaRPr lang="zh-CN" altLang="zh-CN" dirty="0" smtClean="0"/>
          </a:p>
          <a:p>
            <a:r>
              <a:rPr lang="zh-CN" altLang="zh-CN" dirty="0" smtClean="0"/>
              <a:t>如果最后显示：</a:t>
            </a:r>
          </a:p>
          <a:p>
            <a:r>
              <a:rPr lang="en-US" altLang="zh-CN" dirty="0" smtClean="0"/>
              <a:t>Successfully installed flask </a:t>
            </a:r>
            <a:r>
              <a:rPr lang="en-US" altLang="zh-CN" dirty="0" err="1" smtClean="0"/>
              <a:t>Werkzeug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Jinja2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itsdangerous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markupsafe</a:t>
            </a:r>
            <a:endParaRPr lang="zh-CN" altLang="zh-CN" dirty="0" smtClean="0"/>
          </a:p>
          <a:p>
            <a:r>
              <a:rPr lang="en-US" altLang="zh-CN" dirty="0" smtClean="0"/>
              <a:t>Cleaning up...</a:t>
            </a:r>
            <a:endParaRPr lang="zh-CN" altLang="zh-CN" dirty="0" smtClean="0"/>
          </a:p>
          <a:p>
            <a:r>
              <a:rPr lang="zh-CN" altLang="zh-CN" dirty="0" smtClean="0"/>
              <a:t>则表示，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安装成功了。</a:t>
            </a:r>
            <a:endParaRPr lang="en-US" altLang="zh-CN" dirty="0" smtClean="0"/>
          </a:p>
          <a:p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67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安装</a:t>
            </a:r>
            <a:r>
              <a:rPr lang="en-US" altLang="zh-CN" dirty="0" smtClean="0"/>
              <a:t>Flask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ycharm 安装fl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1968441"/>
            <a:ext cx="5233739" cy="28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3 Flask</a:t>
            </a:r>
            <a:r>
              <a:rPr lang="zh-CN" altLang="zh-CN" b="1" dirty="0" smtClean="0"/>
              <a:t>实例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zh-CN" dirty="0" smtClean="0"/>
              <a:t>编写下列程序：</a:t>
            </a:r>
          </a:p>
          <a:p>
            <a:r>
              <a:rPr lang="en-US" altLang="zh-CN" dirty="0" smtClean="0"/>
              <a:t>import flask 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b="1" dirty="0" err="1" smtClean="0">
                <a:solidFill>
                  <a:srgbClr val="FF0000"/>
                </a:solidFill>
              </a:rPr>
              <a:t>f</a:t>
            </a:r>
            <a:r>
              <a:rPr lang="en-US" altLang="zh-CN" dirty="0" err="1" smtClean="0"/>
              <a:t>lask.</a:t>
            </a:r>
            <a:r>
              <a:rPr lang="en-US" altLang="zh-CN" b="1" dirty="0" err="1" smtClean="0">
                <a:solidFill>
                  <a:srgbClr val="FF0000"/>
                </a:solidFill>
              </a:rPr>
              <a:t>F</a:t>
            </a:r>
            <a:r>
              <a:rPr lang="en-US" altLang="zh-CN" dirty="0" err="1" smtClean="0"/>
              <a:t>lask</a:t>
            </a:r>
            <a:r>
              <a:rPr lang="en-US" altLang="zh-CN" dirty="0" smtClean="0"/>
              <a:t>(__name__) #</a:t>
            </a:r>
            <a:r>
              <a:rPr lang="zh-CN" altLang="en-US" dirty="0" smtClean="0"/>
              <a:t>前后都是两个下划线，注意大小写敏感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("/")</a:t>
            </a:r>
            <a:endParaRPr lang="zh-CN" altLang="zh-CN" dirty="0" smtClean="0"/>
          </a:p>
          <a:p>
            <a:r>
              <a:rPr lang="en-US" altLang="zh-CN" dirty="0" smtClean="0"/>
              <a:t>def hello():</a:t>
            </a:r>
            <a:endParaRPr lang="zh-CN" altLang="zh-CN" dirty="0" smtClean="0"/>
          </a:p>
          <a:p>
            <a:r>
              <a:rPr lang="en-US" altLang="zh-CN" dirty="0" smtClean="0"/>
              <a:t>    return "</a:t>
            </a:r>
            <a:r>
              <a:rPr lang="zh-CN" altLang="zh-CN" dirty="0" smtClean="0"/>
              <a:t>你好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("/hi")</a:t>
            </a:r>
            <a:endParaRPr lang="zh-CN" altLang="zh-CN" dirty="0" smtClean="0"/>
          </a:p>
          <a:p>
            <a:r>
              <a:rPr lang="en-US" altLang="zh-CN" dirty="0" smtClean="0"/>
              <a:t>def hi():</a:t>
            </a:r>
            <a:endParaRPr lang="zh-CN" altLang="zh-CN" dirty="0" smtClean="0"/>
          </a:p>
          <a:p>
            <a:r>
              <a:rPr lang="en-US" altLang="zh-CN" dirty="0" smtClean="0"/>
              <a:t>    return "Hi,</a:t>
            </a:r>
            <a:r>
              <a:rPr lang="zh-CN" altLang="zh-CN" dirty="0" smtClean="0"/>
              <a:t>你好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978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zh-CN" dirty="0" smtClean="0"/>
              <a:t>我们来分析程序的功能：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 </a:t>
            </a:r>
            <a:r>
              <a:rPr lang="en-US" altLang="zh-CN" dirty="0" smtClean="0">
                <a:solidFill>
                  <a:srgbClr val="FF0000"/>
                </a:solidFill>
              </a:rPr>
              <a:t>import flask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这条语句是引入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程序包，在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正确安装后都能正常引入。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</a:t>
            </a:r>
            <a:r>
              <a:rPr lang="en-US" altLang="zh-CN" dirty="0" smtClean="0">
                <a:solidFill>
                  <a:srgbClr val="FF0000"/>
                </a:solidFill>
              </a:rPr>
              <a:t>app=</a:t>
            </a:r>
            <a:r>
              <a:rPr lang="en-US" altLang="zh-CN" dirty="0" err="1" smtClean="0">
                <a:solidFill>
                  <a:srgbClr val="FF0000"/>
                </a:solidFill>
              </a:rPr>
              <a:t>flask.Flask</a:t>
            </a:r>
            <a:r>
              <a:rPr lang="en-US" altLang="zh-CN" dirty="0" smtClean="0">
                <a:solidFill>
                  <a:srgbClr val="FF0000"/>
                </a:solidFill>
              </a:rPr>
              <a:t>(__name__)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这条语句是初始化一个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对象，参数</a:t>
            </a:r>
            <a:r>
              <a:rPr lang="en-US" altLang="zh-CN" dirty="0" smtClean="0"/>
              <a:t>__name__</a:t>
            </a:r>
            <a:r>
              <a:rPr lang="zh-CN" altLang="en-US" dirty="0" smtClean="0"/>
              <a:t>是</a:t>
            </a:r>
            <a:r>
              <a:rPr lang="zh-CN" altLang="zh-CN" dirty="0" smtClean="0"/>
              <a:t>程序的名称</a:t>
            </a:r>
            <a:r>
              <a:rPr lang="zh-CN" altLang="en-US" dirty="0"/>
              <a:t>，默认</a:t>
            </a:r>
            <a:r>
              <a:rPr lang="en-US" altLang="zh-CN" dirty="0"/>
              <a:t>main</a:t>
            </a:r>
            <a:r>
              <a:rPr lang="zh-CN" altLang="en-US" dirty="0" smtClean="0"/>
              <a:t>函数</a:t>
            </a:r>
            <a:endParaRPr lang="zh-CN" altLang="zh-CN" dirty="0" smtClean="0"/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@</a:t>
            </a:r>
            <a:r>
              <a:rPr lang="en-US" altLang="zh-CN" dirty="0" err="1" smtClean="0">
                <a:solidFill>
                  <a:srgbClr val="FF0000"/>
                </a:solidFill>
              </a:rPr>
              <a:t>app.route</a:t>
            </a:r>
            <a:r>
              <a:rPr lang="en-US" altLang="zh-CN" dirty="0" smtClean="0">
                <a:solidFill>
                  <a:srgbClr val="FF0000"/>
                </a:solidFill>
              </a:rPr>
              <a:t>("/")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def hello():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    return "</a:t>
            </a:r>
            <a:r>
              <a:rPr lang="zh-CN" altLang="zh-CN" dirty="0" smtClean="0">
                <a:solidFill>
                  <a:srgbClr val="FF0000"/>
                </a:solidFill>
              </a:rPr>
              <a:t>你好</a:t>
            </a:r>
            <a:r>
              <a:rPr lang="en-US" altLang="zh-CN" dirty="0" smtClean="0">
                <a:solidFill>
                  <a:srgbClr val="FF0000"/>
                </a:solidFill>
              </a:rPr>
              <a:t>"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这是一段路由控制语句，每个路由地址用</a:t>
            </a:r>
            <a:r>
              <a:rPr lang="en-US" altLang="zh-CN" dirty="0" smtClean="0"/>
              <a:t>"@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(...)"</a:t>
            </a:r>
            <a:r>
              <a:rPr lang="zh-CN" altLang="zh-CN" dirty="0" smtClean="0"/>
              <a:t>来指明，在访问相对地址是</a:t>
            </a:r>
            <a:r>
              <a:rPr lang="en-US" altLang="zh-CN" dirty="0" smtClean="0"/>
              <a:t>"/"</a:t>
            </a:r>
            <a:r>
              <a:rPr lang="zh-CN" altLang="zh-CN" dirty="0" smtClean="0"/>
              <a:t>时就执行函数</a:t>
            </a:r>
            <a:r>
              <a:rPr lang="en-US" altLang="zh-CN" dirty="0" smtClean="0"/>
              <a:t>hello()</a:t>
            </a:r>
            <a:r>
              <a:rPr lang="zh-CN" altLang="zh-CN" dirty="0" smtClean="0"/>
              <a:t>，因此访问地址</a:t>
            </a:r>
            <a:r>
              <a:rPr lang="en-US" altLang="zh-CN" dirty="0" err="1" smtClean="0"/>
              <a:t>http://127.0.0.1:5000</a:t>
            </a:r>
            <a:r>
              <a:rPr lang="zh-CN" altLang="zh-CN" dirty="0" smtClean="0"/>
              <a:t>时看到“你好”。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52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4</a:t>
            </a:r>
            <a:r>
              <a:rPr lang="zh-CN" altLang="zh-CN" dirty="0" smtClean="0"/>
              <a:t>）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@</a:t>
            </a:r>
            <a:r>
              <a:rPr lang="en-US" altLang="zh-CN" dirty="0" err="1" smtClean="0">
                <a:solidFill>
                  <a:srgbClr val="FF0000"/>
                </a:solidFill>
              </a:rPr>
              <a:t>app.route</a:t>
            </a:r>
            <a:r>
              <a:rPr lang="en-US" altLang="zh-CN" dirty="0" smtClean="0">
                <a:solidFill>
                  <a:srgbClr val="FF0000"/>
                </a:solidFill>
              </a:rPr>
              <a:t>("/hi")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def hi():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    return "HI,</a:t>
            </a:r>
            <a:r>
              <a:rPr lang="zh-CN" altLang="zh-CN" dirty="0" smtClean="0">
                <a:solidFill>
                  <a:srgbClr val="FF0000"/>
                </a:solidFill>
              </a:rPr>
              <a:t>你好</a:t>
            </a:r>
            <a:r>
              <a:rPr lang="en-US" altLang="zh-CN" dirty="0" smtClean="0">
                <a:solidFill>
                  <a:srgbClr val="FF0000"/>
                </a:solidFill>
              </a:rPr>
              <a:t>"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这也是一段路由控制语句，在访问相对地址是</a:t>
            </a:r>
            <a:r>
              <a:rPr lang="en-US" altLang="zh-CN" dirty="0" smtClean="0"/>
              <a:t>"/hi"</a:t>
            </a:r>
            <a:r>
              <a:rPr lang="zh-CN" altLang="zh-CN" dirty="0" smtClean="0"/>
              <a:t>时就执行函数</a:t>
            </a:r>
            <a:r>
              <a:rPr lang="en-US" altLang="zh-CN" dirty="0" smtClean="0"/>
              <a:t>hi()</a:t>
            </a:r>
            <a:r>
              <a:rPr lang="zh-CN" altLang="zh-CN" dirty="0" smtClean="0"/>
              <a:t>，因此访问地址</a:t>
            </a:r>
            <a:r>
              <a:rPr lang="en-US" altLang="zh-CN" dirty="0" err="1" smtClean="0"/>
              <a:t>http://127.0.0.1:5000/hi</a:t>
            </a:r>
            <a:r>
              <a:rPr lang="zh-CN" altLang="zh-CN" dirty="0" smtClean="0"/>
              <a:t>时看到“</a:t>
            </a:r>
            <a:r>
              <a:rPr lang="en-US" altLang="zh-CN" dirty="0" smtClean="0"/>
              <a:t>Hi,</a:t>
            </a:r>
            <a:r>
              <a:rPr lang="zh-CN" altLang="zh-CN" dirty="0" smtClean="0"/>
              <a:t>你好”。</a:t>
            </a:r>
          </a:p>
          <a:p>
            <a:r>
              <a:rPr lang="zh-CN" altLang="zh-CN" dirty="0" smtClean="0"/>
              <a:t>（</a:t>
            </a:r>
            <a:r>
              <a:rPr lang="en-US" altLang="zh-CN" dirty="0" smtClean="0"/>
              <a:t>5</a:t>
            </a:r>
            <a:r>
              <a:rPr lang="zh-CN" altLang="zh-CN" dirty="0" smtClean="0"/>
              <a:t>）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if __name__=="__main__":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en-US" altLang="zh-CN" dirty="0" err="1" smtClean="0">
                <a:solidFill>
                  <a:srgbClr val="FF0000"/>
                </a:solidFill>
              </a:rPr>
              <a:t>app.run</a:t>
            </a:r>
            <a:r>
              <a:rPr lang="en-US" altLang="zh-CN" dirty="0" smtClean="0">
                <a:solidFill>
                  <a:srgbClr val="FF0000"/>
                </a:solidFill>
              </a:rPr>
              <a:t>()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这两句语句表示在主程序中执行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r>
              <a:rPr lang="zh-CN" altLang="zh-CN" dirty="0" smtClean="0"/>
              <a:t>，一旦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r>
              <a:rPr lang="zh-CN" altLang="zh-CN" dirty="0" smtClean="0"/>
              <a:t>后就启动了一个</a:t>
            </a:r>
            <a:r>
              <a:rPr lang="en-US" altLang="zh-CN" dirty="0" smtClean="0"/>
              <a:t>web</a:t>
            </a:r>
            <a:r>
              <a:rPr lang="zh-CN" altLang="zh-CN" dirty="0" smtClean="0"/>
              <a:t>服务器，它的默认地址是</a:t>
            </a:r>
            <a:r>
              <a:rPr lang="en-US" altLang="zh-CN" dirty="0" err="1" smtClean="0"/>
              <a:t>http://127.0.0.1:5000</a:t>
            </a:r>
            <a:r>
              <a:rPr lang="en-US" altLang="zh-CN" dirty="0" smtClean="0"/>
              <a:t>.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92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学习交流平台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群：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47822"/>
            <a:ext cx="2152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7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4.  Flask</a:t>
            </a:r>
            <a:r>
              <a:rPr lang="zh-CN" altLang="zh-CN" b="1" dirty="0"/>
              <a:t>显示静态</a:t>
            </a:r>
            <a:r>
              <a:rPr lang="zh-CN" altLang="zh-CN" b="1" dirty="0" smtClean="0"/>
              <a:t>网页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40000" lnSpcReduction="20000"/>
          </a:bodyPr>
          <a:lstStyle/>
          <a:p>
            <a:r>
              <a:rPr lang="zh-CN" altLang="en-US" sz="5100" dirty="0" smtClean="0"/>
              <a:t>网站</a:t>
            </a:r>
            <a:r>
              <a:rPr lang="zh-CN" altLang="en-US" sz="5100" dirty="0"/>
              <a:t>程序</a:t>
            </a:r>
            <a:r>
              <a:rPr lang="en-US" altLang="zh-CN" sz="5100" dirty="0"/>
              <a:t>server.py</a:t>
            </a:r>
            <a:r>
              <a:rPr lang="zh-CN" altLang="en-US" sz="5100" dirty="0"/>
              <a:t>，它的主页是</a:t>
            </a:r>
            <a:r>
              <a:rPr lang="en-US" altLang="zh-CN" sz="5100" dirty="0"/>
              <a:t>index.htm</a:t>
            </a:r>
            <a:r>
              <a:rPr lang="zh-CN" altLang="en-US" sz="5100" dirty="0"/>
              <a:t>，</a:t>
            </a:r>
            <a:r>
              <a:rPr lang="zh-CN" altLang="en-US" sz="5100" dirty="0" smtClean="0"/>
              <a:t>使用</a:t>
            </a:r>
            <a:r>
              <a:rPr lang="en-US" altLang="zh-CN" sz="5100" dirty="0" smtClean="0"/>
              <a:t>flask</a:t>
            </a:r>
            <a:r>
              <a:rPr lang="zh-CN" altLang="en-US" sz="5100" dirty="0"/>
              <a:t>来启动一个</a:t>
            </a:r>
            <a:r>
              <a:rPr lang="en-US" altLang="zh-CN" sz="5100" dirty="0"/>
              <a:t>web</a:t>
            </a:r>
            <a:r>
              <a:rPr lang="zh-CN" altLang="en-US" sz="5100" dirty="0"/>
              <a:t>服务，在访问网站时读取同一个文件夹下的</a:t>
            </a:r>
            <a:r>
              <a:rPr lang="en-US" altLang="zh-CN" sz="5100" dirty="0"/>
              <a:t>index.htm</a:t>
            </a:r>
            <a:r>
              <a:rPr lang="zh-CN" altLang="en-US" sz="5100" dirty="0"/>
              <a:t>文件，然后向客户端（浏览器）返回</a:t>
            </a:r>
            <a:r>
              <a:rPr lang="en-US" altLang="zh-CN" sz="5100" dirty="0"/>
              <a:t>index.htm</a:t>
            </a:r>
            <a:r>
              <a:rPr lang="zh-CN" altLang="en-US" sz="5100" dirty="0"/>
              <a:t>文件的内容。具体程序如右</a:t>
            </a:r>
            <a:r>
              <a:rPr lang="zh-CN" altLang="en-US" sz="5100" dirty="0" smtClean="0"/>
              <a:t>：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zh-CN" dirty="0" smtClean="0"/>
          </a:p>
          <a:p>
            <a:r>
              <a:rPr lang="en-US" altLang="zh-CN" dirty="0" smtClean="0"/>
              <a:t>import flask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dirty="0" err="1" smtClean="0"/>
              <a:t>flask.Flask</a:t>
            </a:r>
            <a:r>
              <a:rPr lang="en-US" altLang="zh-CN" dirty="0" smtClean="0"/>
              <a:t>(__name__)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en-US" altLang="zh-CN" dirty="0" smtClean="0"/>
              <a:t>    try:</a:t>
            </a:r>
            <a:endParaRPr lang="zh-CN" altLang="zh-CN" dirty="0" smtClean="0"/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fobj</a:t>
            </a:r>
            <a:r>
              <a:rPr lang="en-US" altLang="zh-CN" dirty="0" smtClean="0"/>
              <a:t>=open("</a:t>
            </a:r>
            <a:r>
              <a:rPr lang="en-US" altLang="zh-CN" dirty="0" err="1" smtClean="0"/>
              <a:t>index.htm","rb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        data=</a:t>
            </a:r>
            <a:r>
              <a:rPr lang="en-US" altLang="zh-CN" dirty="0" err="1" smtClean="0"/>
              <a:t>fobj.read</a:t>
            </a:r>
            <a:r>
              <a:rPr lang="en-US" altLang="zh-CN" dirty="0"/>
              <a:t>() </a:t>
            </a:r>
            <a:endParaRPr lang="zh-CN" altLang="zh-CN" dirty="0" smtClean="0"/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fobj.close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        return data</a:t>
            </a:r>
            <a:endParaRPr lang="zh-CN" altLang="zh-CN" dirty="0" smtClean="0"/>
          </a:p>
          <a:p>
            <a:r>
              <a:rPr lang="en-US" altLang="zh-CN" dirty="0" smtClean="0"/>
              <a:t>    except Exception as err:</a:t>
            </a:r>
            <a:endParaRPr lang="zh-CN" altLang="zh-CN" dirty="0" smtClean="0"/>
          </a:p>
          <a:p>
            <a:r>
              <a:rPr lang="en-US" altLang="zh-CN" dirty="0" smtClean="0"/>
              <a:t>        return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(err)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4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457200" y="1451610"/>
            <a:ext cx="4546848" cy="3291840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 smtClean="0"/>
              <a:t>例如</a:t>
            </a:r>
            <a:r>
              <a:rPr lang="en-US" altLang="zh-CN" dirty="0" err="1" smtClean="0"/>
              <a:t>index.htm</a:t>
            </a:r>
            <a:r>
              <a:rPr lang="zh-CN" altLang="zh-CN" dirty="0" smtClean="0"/>
              <a:t>的内容是：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&lt;</a:t>
            </a:r>
            <a:r>
              <a:rPr lang="en-US" altLang="zh-CN" dirty="0" err="1" smtClean="0">
                <a:solidFill>
                  <a:srgbClr val="FF0000"/>
                </a:solidFill>
              </a:rPr>
              <a:t>h1</a:t>
            </a:r>
            <a:r>
              <a:rPr lang="en-US" altLang="zh-CN" dirty="0" smtClean="0">
                <a:solidFill>
                  <a:srgbClr val="FF0000"/>
                </a:solidFill>
              </a:rPr>
              <a:t>&gt;Welcome Python Flask Web&lt;/</a:t>
            </a:r>
            <a:r>
              <a:rPr lang="en-US" altLang="zh-CN" dirty="0" err="1" smtClean="0">
                <a:solidFill>
                  <a:srgbClr val="FF0000"/>
                </a:solidFill>
              </a:rPr>
              <a:t>h1</a:t>
            </a:r>
            <a:r>
              <a:rPr lang="en-US" altLang="zh-CN" dirty="0" smtClean="0">
                <a:solidFill>
                  <a:srgbClr val="FF0000"/>
                </a:solidFill>
              </a:rPr>
              <a:t>&gt;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It is very easy to make a website by Python Flask.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把这个文件按</a:t>
            </a:r>
            <a:r>
              <a:rPr lang="en-US" altLang="zh-CN" dirty="0" err="1" smtClean="0"/>
              <a:t>UTF8</a:t>
            </a:r>
            <a:r>
              <a:rPr lang="zh-CN" altLang="zh-CN" dirty="0" smtClean="0"/>
              <a:t>编码保存到</a:t>
            </a:r>
            <a:r>
              <a:rPr lang="en-US" altLang="zh-CN" dirty="0" smtClean="0"/>
              <a:t>Python</a:t>
            </a:r>
            <a:r>
              <a:rPr lang="zh-CN" altLang="zh-CN" dirty="0" smtClean="0"/>
              <a:t>程序在的文件夹中，运行程序后访问网址</a:t>
            </a:r>
            <a:r>
              <a:rPr lang="en-US" altLang="zh-CN" dirty="0" err="1" smtClean="0">
                <a:hlinkClick r:id="rId2"/>
              </a:rPr>
              <a:t>http://127.0.0.1:5000</a:t>
            </a:r>
            <a:r>
              <a:rPr lang="zh-CN" altLang="zh-CN" dirty="0" smtClean="0">
                <a:hlinkClick r:id="rId2"/>
              </a:rPr>
              <a:t>，结果如图</a:t>
            </a:r>
            <a:r>
              <a:rPr lang="zh-CN" altLang="zh-CN" dirty="0" smtClean="0"/>
              <a:t>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5" y="1635647"/>
            <a:ext cx="3898776" cy="14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8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/>
              <a:t>1.1.2 </a:t>
            </a:r>
            <a:r>
              <a:rPr lang="en-US" altLang="zh-CN" sz="4000" b="1" dirty="0" err="1" smtClean="0"/>
              <a:t>urllib</a:t>
            </a:r>
            <a:r>
              <a:rPr lang="zh-CN" altLang="zh-CN" sz="4000" b="1" dirty="0" smtClean="0"/>
              <a:t>程序包访问</a:t>
            </a:r>
            <a:r>
              <a:rPr lang="en-US" altLang="zh-CN" sz="4000" b="1" dirty="0" smtClean="0"/>
              <a:t>web</a:t>
            </a:r>
            <a:r>
              <a:rPr lang="zh-CN" altLang="zh-CN" sz="4000" b="1" dirty="0" smtClean="0"/>
              <a:t>网站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34082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 smtClean="0"/>
              <a:t>1.1.2 </a:t>
            </a:r>
            <a:r>
              <a:rPr lang="en-US" altLang="zh-CN" b="1" dirty="0" err="1" smtClean="0"/>
              <a:t>urllib</a:t>
            </a:r>
            <a:r>
              <a:rPr lang="zh-CN" altLang="zh-CN" b="1" dirty="0" smtClean="0"/>
              <a:t>程序包访问</a:t>
            </a:r>
            <a:r>
              <a:rPr lang="en-US" altLang="zh-CN" b="1" dirty="0" smtClean="0"/>
              <a:t>web</a:t>
            </a:r>
            <a:r>
              <a:rPr lang="zh-CN" altLang="zh-CN" b="1" dirty="0" smtClean="0"/>
              <a:t>网站</a:t>
            </a:r>
            <a:endParaRPr lang="zh-CN" altLang="zh-CN" dirty="0" smtClean="0"/>
          </a:p>
          <a:p>
            <a:r>
              <a:rPr lang="en-US" altLang="zh-CN" dirty="0" err="1" smtClean="0"/>
              <a:t>server.py</a:t>
            </a:r>
            <a:r>
              <a:rPr lang="zh-CN" altLang="zh-CN" dirty="0" smtClean="0"/>
              <a:t>程序的这个网站除了可以使用浏览器访问外，我们也可以使用</a:t>
            </a:r>
            <a:r>
              <a:rPr lang="en-US" altLang="zh-CN" dirty="0" err="1" smtClean="0"/>
              <a:t>urllib</a:t>
            </a:r>
            <a:r>
              <a:rPr lang="zh-CN" altLang="zh-CN" dirty="0" smtClean="0"/>
              <a:t>程序包中的相关函数编写程序来访问。我们设计一个</a:t>
            </a:r>
            <a:r>
              <a:rPr lang="en-US" altLang="zh-CN" dirty="0" err="1" smtClean="0"/>
              <a:t>client.py</a:t>
            </a:r>
            <a:r>
              <a:rPr lang="zh-CN" altLang="zh-CN" dirty="0" smtClean="0"/>
              <a:t>程序如下：</a:t>
            </a:r>
            <a:endParaRPr lang="en-US" altLang="zh-CN" dirty="0" smtClean="0"/>
          </a:p>
          <a:p>
            <a:endParaRPr lang="zh-CN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zh-CN" altLang="zh-CN" dirty="0" smtClean="0"/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="</a:t>
            </a:r>
            <a:r>
              <a:rPr lang="en-US" altLang="zh-CN" dirty="0" err="1" smtClean="0"/>
              <a:t>http://127.0.0.1:5000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err="1" smtClean="0"/>
              <a:t>resp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  <a:endParaRPr lang="zh-CN" altLang="zh-CN" dirty="0" smtClean="0"/>
          </a:p>
          <a:p>
            <a:r>
              <a:rPr lang="en-US" altLang="zh-CN" dirty="0" smtClean="0"/>
              <a:t>data = </a:t>
            </a:r>
            <a:r>
              <a:rPr lang="en-US" altLang="zh-CN" dirty="0" err="1"/>
              <a:t>resp.read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html = </a:t>
            </a:r>
            <a:r>
              <a:rPr lang="en-US" altLang="zh-CN" dirty="0" err="1" smtClean="0"/>
              <a:t>data.decode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print(html)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25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(1) </a:t>
            </a:r>
            <a:r>
              <a:rPr lang="en-US" altLang="zh-CN" dirty="0" smtClean="0">
                <a:solidFill>
                  <a:srgbClr val="FF0000"/>
                </a:solidFill>
              </a:rPr>
              <a:t>import </a:t>
            </a:r>
            <a:r>
              <a:rPr lang="en-US" altLang="zh-CN" dirty="0" err="1" smtClean="0">
                <a:solidFill>
                  <a:srgbClr val="FF0000"/>
                </a:solidFill>
              </a:rPr>
              <a:t>urllib.request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这条语句的作用是引入</a:t>
            </a:r>
            <a:r>
              <a:rPr lang="en-US" altLang="zh-CN" dirty="0" err="1" smtClean="0"/>
              <a:t>urllib.request</a:t>
            </a:r>
            <a:r>
              <a:rPr lang="zh-CN" altLang="zh-CN" dirty="0" smtClean="0"/>
              <a:t>程序包，这是</a:t>
            </a:r>
            <a:r>
              <a:rPr lang="en-US" altLang="zh-CN" dirty="0" smtClean="0"/>
              <a:t>Python</a:t>
            </a:r>
            <a:r>
              <a:rPr lang="zh-CN" altLang="zh-CN" dirty="0" smtClean="0"/>
              <a:t>自带的程序包，不需要安装，这个程序包的作用是访问网站。</a:t>
            </a:r>
          </a:p>
          <a:p>
            <a:r>
              <a:rPr lang="en-US" altLang="zh-CN" dirty="0" smtClean="0"/>
              <a:t>(2) </a:t>
            </a:r>
            <a:r>
              <a:rPr lang="en-US" altLang="zh-CN" dirty="0" err="1">
                <a:solidFill>
                  <a:srgbClr val="FF0000"/>
                </a:solidFill>
              </a:rPr>
              <a:t>resp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= </a:t>
            </a:r>
            <a:r>
              <a:rPr lang="en-US" altLang="zh-CN" dirty="0" err="1" smtClean="0">
                <a:solidFill>
                  <a:srgbClr val="FF0000"/>
                </a:solidFill>
              </a:rPr>
              <a:t>urllib.request.urlopen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url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这条语句的作用是打开</a:t>
            </a:r>
            <a:r>
              <a:rPr lang="en-US" altLang="zh-CN" dirty="0" err="1" smtClean="0"/>
              <a:t>url</a:t>
            </a:r>
            <a:r>
              <a:rPr lang="zh-CN" altLang="zh-CN" dirty="0" smtClean="0"/>
              <a:t>网址的网址，这里为了简单说明问题打开自己的微型网站</a:t>
            </a:r>
            <a:r>
              <a:rPr lang="en-US" altLang="zh-CN" dirty="0" err="1" smtClean="0"/>
              <a:t>http://127.0.0.1:5000</a:t>
            </a:r>
            <a:r>
              <a:rPr lang="zh-CN" altLang="zh-CN" dirty="0" smtClean="0"/>
              <a:t>，其中</a:t>
            </a:r>
            <a:r>
              <a:rPr lang="en-US" altLang="zh-CN" dirty="0" err="1" smtClean="0"/>
              <a:t>urllib.request</a:t>
            </a:r>
            <a:r>
              <a:rPr lang="zh-CN" altLang="zh-CN" dirty="0" smtClean="0"/>
              <a:t>是</a:t>
            </a:r>
            <a:r>
              <a:rPr lang="en-US" altLang="zh-CN" dirty="0" err="1" smtClean="0"/>
              <a:t>urllib</a:t>
            </a:r>
            <a:r>
              <a:rPr lang="zh-CN" altLang="zh-CN" dirty="0" smtClean="0"/>
              <a:t>中的一个子程序包，</a:t>
            </a:r>
            <a:r>
              <a:rPr lang="en-US" altLang="zh-CN" dirty="0" err="1" smtClean="0"/>
              <a:t>urlopen</a:t>
            </a:r>
            <a:r>
              <a:rPr lang="zh-CN" altLang="zh-CN" dirty="0" smtClean="0"/>
              <a:t>是打开网站的函数。</a:t>
            </a:r>
          </a:p>
          <a:p>
            <a:r>
              <a:rPr lang="en-US" altLang="zh-CN" dirty="0" smtClean="0"/>
              <a:t>(3) </a:t>
            </a:r>
            <a:r>
              <a:rPr lang="en-US" altLang="zh-CN" dirty="0" smtClean="0">
                <a:solidFill>
                  <a:srgbClr val="FF0000"/>
                </a:solidFill>
              </a:rPr>
              <a:t>data = </a:t>
            </a:r>
            <a:r>
              <a:rPr lang="en-US" altLang="zh-CN" dirty="0" err="1" smtClean="0">
                <a:solidFill>
                  <a:srgbClr val="FF0000"/>
                </a:solidFill>
              </a:rPr>
              <a:t>resp.read</a:t>
            </a:r>
            <a:r>
              <a:rPr lang="en-US" altLang="zh-CN" dirty="0" smtClean="0">
                <a:solidFill>
                  <a:srgbClr val="FF0000"/>
                </a:solidFill>
              </a:rPr>
              <a:t>()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这个网站打开后就如同打开文件一样，要使用</a:t>
            </a:r>
            <a:r>
              <a:rPr lang="en-US" altLang="zh-CN" dirty="0" smtClean="0"/>
              <a:t>read</a:t>
            </a:r>
            <a:r>
              <a:rPr lang="zh-CN" altLang="zh-CN" dirty="0" smtClean="0"/>
              <a:t>函数读取网站的内容，读出的二进制数据。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323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(4) </a:t>
            </a:r>
            <a:r>
              <a:rPr lang="en-US" altLang="zh-CN" dirty="0" smtClean="0">
                <a:solidFill>
                  <a:srgbClr val="FF0000"/>
                </a:solidFill>
              </a:rPr>
              <a:t>html = </a:t>
            </a:r>
            <a:r>
              <a:rPr lang="en-US" altLang="zh-CN" dirty="0" err="1" smtClean="0">
                <a:solidFill>
                  <a:srgbClr val="FF0000"/>
                </a:solidFill>
              </a:rPr>
              <a:t>data.decode</a:t>
            </a:r>
            <a:r>
              <a:rPr lang="en-US" altLang="zh-CN" dirty="0" smtClean="0">
                <a:solidFill>
                  <a:srgbClr val="FF0000"/>
                </a:solidFill>
              </a:rPr>
              <a:t>()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这条语句的作用是把二进制数据</a:t>
            </a:r>
            <a:r>
              <a:rPr lang="en-US" altLang="zh-CN" dirty="0" smtClean="0"/>
              <a:t>html</a:t>
            </a:r>
            <a:r>
              <a:rPr lang="zh-CN" altLang="zh-CN" dirty="0" smtClean="0"/>
              <a:t>转为字符串，转换的编码是</a:t>
            </a:r>
            <a:r>
              <a:rPr lang="en-US" altLang="zh-CN" dirty="0" err="1" smtClean="0"/>
              <a:t>utf</a:t>
            </a:r>
            <a:r>
              <a:rPr lang="en-US" altLang="zh-CN" dirty="0" smtClean="0"/>
              <a:t>-8</a:t>
            </a:r>
            <a:r>
              <a:rPr lang="zh-CN" altLang="zh-CN" dirty="0" smtClean="0"/>
              <a:t>，默认时</a:t>
            </a:r>
            <a:r>
              <a:rPr lang="en-US" altLang="zh-CN" dirty="0" smtClean="0"/>
              <a:t>decode()</a:t>
            </a:r>
            <a:r>
              <a:rPr lang="zh-CN" altLang="zh-CN" dirty="0" smtClean="0"/>
              <a:t>是使用</a:t>
            </a:r>
            <a:r>
              <a:rPr lang="en-US" altLang="zh-CN" dirty="0" err="1" smtClean="0"/>
              <a:t>utf</a:t>
            </a:r>
            <a:r>
              <a:rPr lang="en-US" altLang="zh-CN" dirty="0" smtClean="0"/>
              <a:t>-8</a:t>
            </a:r>
            <a:r>
              <a:rPr lang="zh-CN" altLang="zh-CN" dirty="0" smtClean="0"/>
              <a:t>编码，也可以指定转换编码，例如：</a:t>
            </a:r>
            <a:r>
              <a:rPr lang="en-US" altLang="zh-CN" dirty="0"/>
              <a:t>html=</a:t>
            </a:r>
            <a:r>
              <a:rPr lang="en-US" altLang="zh-CN" dirty="0" err="1"/>
              <a:t>data.decode</a:t>
            </a:r>
            <a:r>
              <a:rPr lang="en-US" altLang="zh-CN" dirty="0" smtClean="0"/>
              <a:t>("utf-8")</a:t>
            </a:r>
            <a:r>
              <a:rPr lang="zh-CN" altLang="zh-CN" dirty="0" smtClean="0"/>
              <a:t>或者</a:t>
            </a:r>
            <a:r>
              <a:rPr lang="en-US" altLang="zh-CN" dirty="0"/>
              <a:t>html=</a:t>
            </a:r>
            <a:r>
              <a:rPr lang="en-US" altLang="zh-CN" dirty="0" err="1"/>
              <a:t>data.decode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gbk</a:t>
            </a:r>
            <a:r>
              <a:rPr lang="en-US" altLang="zh-CN" dirty="0" smtClean="0"/>
              <a:t>")</a:t>
            </a:r>
            <a:r>
              <a:rPr lang="zh-CN" altLang="zh-CN" dirty="0" smtClean="0"/>
              <a:t>，具体采用什么编码是看网站的网页是说明编码，如果编码不正确会出现汉字乱码。</a:t>
            </a:r>
          </a:p>
          <a:p>
            <a:r>
              <a:rPr lang="en-US" altLang="zh-CN" dirty="0" smtClean="0"/>
              <a:t>(5) </a:t>
            </a:r>
            <a:r>
              <a:rPr lang="en-US" altLang="zh-CN" dirty="0" smtClean="0">
                <a:solidFill>
                  <a:srgbClr val="FF0000"/>
                </a:solidFill>
              </a:rPr>
              <a:t>print(html)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显示网站的网页内容，由此可见传递过来的就是</a:t>
            </a:r>
            <a:r>
              <a:rPr lang="en-US" altLang="zh-CN" dirty="0" err="1" smtClean="0"/>
              <a:t>index.htm</a:t>
            </a:r>
            <a:r>
              <a:rPr lang="zh-CN" altLang="zh-CN" dirty="0" smtClean="0"/>
              <a:t>的网页数据。</a:t>
            </a:r>
          </a:p>
          <a:p>
            <a:r>
              <a:rPr lang="zh-CN" altLang="zh-CN" dirty="0" smtClean="0"/>
              <a:t>由此可见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)</a:t>
            </a:r>
            <a:r>
              <a:rPr lang="zh-CN" altLang="zh-CN" dirty="0" smtClean="0"/>
              <a:t>时一个很重要的函数，它可以打开一个</a:t>
            </a:r>
            <a:r>
              <a:rPr lang="en-US" altLang="zh-CN" dirty="0" err="1" smtClean="0"/>
              <a:t>url</a:t>
            </a:r>
            <a:r>
              <a:rPr lang="zh-CN" altLang="zh-CN" dirty="0" smtClean="0"/>
              <a:t>网址的网站。</a:t>
            </a:r>
            <a:endParaRPr lang="en-US" altLang="zh-CN" dirty="0" smtClean="0"/>
          </a:p>
          <a:p>
            <a:r>
              <a:rPr lang="zh-CN" altLang="en-US" dirty="0" smtClean="0"/>
              <a:t>小客户端爬虫程序完成了，后续要学习如何进行网页信息的提取。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88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0" y="1500188"/>
            <a:ext cx="9144000" cy="7493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smtClean="0"/>
              <a:t>1.3 </a:t>
            </a:r>
            <a:r>
              <a:rPr lang="en-US" altLang="zh-CN" sz="4000" dirty="0"/>
              <a:t>Get</a:t>
            </a:r>
            <a:r>
              <a:rPr lang="zh-CN" altLang="zh-CN" sz="4000" dirty="0"/>
              <a:t>方法访问</a:t>
            </a:r>
            <a:r>
              <a:rPr lang="zh-CN" altLang="zh-CN" sz="4000" dirty="0" smtClean="0"/>
              <a:t>网站</a:t>
            </a:r>
            <a:endParaRPr lang="zh-CN" altLang="en-US" sz="4000" dirty="0" smtClean="0"/>
          </a:p>
        </p:txBody>
      </p:sp>
      <p:sp>
        <p:nvSpPr>
          <p:cNvPr id="8" name="矩形 7"/>
          <p:cNvSpPr/>
          <p:nvPr/>
        </p:nvSpPr>
        <p:spPr>
          <a:xfrm>
            <a:off x="2976050" y="2387084"/>
            <a:ext cx="4188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1.3.1 </a:t>
            </a:r>
            <a:r>
              <a:rPr lang="zh-CN" altLang="zh-CN" sz="2400" dirty="0"/>
              <a:t>客户端</a:t>
            </a:r>
            <a:r>
              <a:rPr lang="en-US" altLang="zh-CN" sz="2400" dirty="0"/>
              <a:t>GET</a:t>
            </a:r>
            <a:r>
              <a:rPr lang="zh-CN" altLang="zh-CN" sz="2400" dirty="0"/>
              <a:t>方式发送数据</a:t>
            </a:r>
            <a:endParaRPr lang="zh-CN" altLang="en-US" sz="2400" dirty="0"/>
          </a:p>
        </p:txBody>
      </p:sp>
      <p:sp>
        <p:nvSpPr>
          <p:cNvPr id="11" name="标题 3"/>
          <p:cNvSpPr txBox="1">
            <a:spLocks/>
          </p:cNvSpPr>
          <p:nvPr/>
        </p:nvSpPr>
        <p:spPr>
          <a:xfrm>
            <a:off x="2976050" y="2986345"/>
            <a:ext cx="4404262" cy="627321"/>
          </a:xfrm>
          <a:prstGeom prst="rect">
            <a:avLst/>
          </a:prstGeom>
        </p:spPr>
        <p:txBody>
          <a:bodyPr vert="horz" lIns="0" tIns="45720" rIns="0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1.3.2</a:t>
            </a:r>
            <a:r>
              <a:rPr lang="zh-CN" altLang="zh-CN" sz="2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服务器获取</a:t>
            </a:r>
            <a:r>
              <a:rPr lang="en-US" altLang="zh-CN" sz="25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zh-CN" altLang="zh-CN" sz="2400" dirty="0" smtClean="0">
                <a:solidFill>
                  <a:schemeClr val="tx1"/>
                </a:solidFill>
                <a:latin typeface="+mn-ea"/>
                <a:ea typeface="+mn-ea"/>
              </a:rPr>
              <a:t>发送的数据</a:t>
            </a:r>
            <a:endParaRPr lang="zh-CN" altLang="en-US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17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1.3.1 </a:t>
            </a:r>
            <a:r>
              <a:rPr lang="zh-CN" altLang="zh-CN" b="1" dirty="0"/>
              <a:t>客户端</a:t>
            </a:r>
            <a:r>
              <a:rPr lang="en-US" altLang="zh-CN" b="1" dirty="0"/>
              <a:t>GET</a:t>
            </a:r>
            <a:r>
              <a:rPr lang="zh-CN" altLang="zh-CN" b="1" dirty="0"/>
              <a:t>方式发送</a:t>
            </a:r>
            <a:r>
              <a:rPr lang="zh-CN" altLang="zh-CN" b="1" dirty="0" smtClean="0"/>
              <a:t>数据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GET</a:t>
            </a:r>
            <a:r>
              <a:rPr lang="zh-CN" altLang="zh-CN" dirty="0"/>
              <a:t>方式发送使得数据附加在</a:t>
            </a:r>
            <a:r>
              <a:rPr lang="en-US" altLang="zh-CN" dirty="0"/>
              <a:t>URL</a:t>
            </a:r>
            <a:r>
              <a:rPr lang="zh-CN" altLang="zh-CN" dirty="0"/>
              <a:t>后面，在</a:t>
            </a:r>
            <a:r>
              <a:rPr lang="en-US" altLang="zh-CN" dirty="0"/>
              <a:t>URL</a:t>
            </a:r>
            <a:r>
              <a:rPr lang="zh-CN" altLang="zh-CN" dirty="0"/>
              <a:t>后面先接一个</a:t>
            </a:r>
            <a:r>
              <a:rPr lang="en-US" altLang="zh-CN" dirty="0"/>
              <a:t>"</a:t>
            </a:r>
            <a:r>
              <a:rPr lang="en-US" altLang="zh-CN" dirty="0">
                <a:solidFill>
                  <a:srgbClr val="00B050"/>
                </a:solidFill>
              </a:rPr>
              <a:t>?</a:t>
            </a:r>
            <a:r>
              <a:rPr lang="en-US" altLang="zh-CN" dirty="0"/>
              <a:t>"</a:t>
            </a:r>
            <a:r>
              <a:rPr lang="zh-CN" altLang="zh-CN" dirty="0"/>
              <a:t>号，数据采用：</a:t>
            </a:r>
          </a:p>
          <a:p>
            <a:r>
              <a:rPr lang="en-US" altLang="zh-CN" dirty="0"/>
              <a:t>"</a:t>
            </a:r>
            <a:r>
              <a:rPr lang="zh-CN" altLang="zh-CN" dirty="0"/>
              <a:t>名称</a:t>
            </a:r>
            <a:r>
              <a:rPr lang="en-US" altLang="zh-CN" dirty="0"/>
              <a:t>1=</a:t>
            </a:r>
            <a:r>
              <a:rPr lang="zh-CN" altLang="zh-CN" dirty="0"/>
              <a:t>值</a:t>
            </a:r>
            <a:r>
              <a:rPr lang="en-US" altLang="zh-CN" dirty="0"/>
              <a:t>1&amp;</a:t>
            </a:r>
            <a:r>
              <a:rPr lang="zh-CN" altLang="zh-CN" dirty="0"/>
              <a:t>名称</a:t>
            </a:r>
            <a:r>
              <a:rPr lang="en-US" altLang="zh-CN" dirty="0"/>
              <a:t>2=</a:t>
            </a:r>
            <a:r>
              <a:rPr lang="zh-CN" altLang="zh-CN" dirty="0"/>
              <a:t>值</a:t>
            </a:r>
            <a:r>
              <a:rPr lang="en-US" altLang="zh-CN" dirty="0"/>
              <a:t>2&amp;</a:t>
            </a:r>
            <a:r>
              <a:rPr lang="zh-CN" altLang="zh-CN" dirty="0"/>
              <a:t>名称</a:t>
            </a:r>
            <a:r>
              <a:rPr lang="en-US" altLang="zh-CN" dirty="0"/>
              <a:t>3=</a:t>
            </a:r>
            <a:r>
              <a:rPr lang="zh-CN" altLang="zh-CN" dirty="0"/>
              <a:t>值</a:t>
            </a:r>
            <a:r>
              <a:rPr lang="en-US" altLang="zh-CN" dirty="0"/>
              <a:t>3</a:t>
            </a:r>
            <a:r>
              <a:rPr lang="en-US" altLang="zh-CN" dirty="0" smtClean="0"/>
              <a:t>……"</a:t>
            </a:r>
            <a:r>
              <a:rPr lang="zh-CN" altLang="zh-CN" dirty="0" smtClean="0"/>
              <a:t>的</a:t>
            </a:r>
            <a:r>
              <a:rPr lang="zh-CN" altLang="zh-CN" dirty="0"/>
              <a:t>方式，多个数据之间用</a:t>
            </a:r>
            <a:r>
              <a:rPr lang="en-US" altLang="zh-CN" dirty="0"/>
              <a:t>"</a:t>
            </a:r>
            <a:r>
              <a:rPr lang="en-US" altLang="zh-CN" dirty="0">
                <a:solidFill>
                  <a:srgbClr val="00B050"/>
                </a:solidFill>
              </a:rPr>
              <a:t>&amp;</a:t>
            </a:r>
            <a:r>
              <a:rPr lang="en-US" altLang="zh-CN" dirty="0"/>
              <a:t>"</a:t>
            </a:r>
            <a:r>
              <a:rPr lang="zh-CN" altLang="zh-CN" dirty="0"/>
              <a:t>符号隔开，例如向服务器传递省份与城市的数据就可以这样写：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urllib.request.urlopen</a:t>
            </a:r>
            <a:r>
              <a:rPr lang="en-US" altLang="zh-CN" dirty="0">
                <a:solidFill>
                  <a:srgbClr val="FF0000"/>
                </a:solidFill>
              </a:rPr>
              <a:t>("http://</a:t>
            </a:r>
            <a:r>
              <a:rPr lang="en-US" altLang="zh-CN" dirty="0" smtClean="0">
                <a:solidFill>
                  <a:srgbClr val="FF0000"/>
                </a:solidFill>
              </a:rPr>
              <a:t>127.0.0.1:5000?province=</a:t>
            </a:r>
            <a:r>
              <a:rPr lang="en-US" altLang="zh-CN" dirty="0" err="1" smtClean="0">
                <a:solidFill>
                  <a:srgbClr val="FF0000"/>
                </a:solidFill>
              </a:rPr>
              <a:t>GD&amp;city</a:t>
            </a:r>
            <a:r>
              <a:rPr lang="en-US" altLang="zh-CN" dirty="0" smtClean="0">
                <a:solidFill>
                  <a:srgbClr val="FF0000"/>
                </a:solidFill>
              </a:rPr>
              <a:t>=SZ")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zh-CN" altLang="zh-CN" dirty="0"/>
              <a:t>如果参数值包含汉字，那么我们必须使用</a:t>
            </a:r>
            <a:r>
              <a:rPr lang="en-US" altLang="zh-CN" dirty="0" err="1"/>
              <a:t>urllib.parse.</a:t>
            </a:r>
            <a:r>
              <a:rPr lang="en-US" altLang="zh-CN" b="1" dirty="0" err="1">
                <a:solidFill>
                  <a:srgbClr val="00B050"/>
                </a:solidFill>
              </a:rPr>
              <a:t>quote</a:t>
            </a:r>
            <a:r>
              <a:rPr lang="zh-CN" altLang="zh-CN" dirty="0"/>
              <a:t>对参数值进行编码，例如：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province= </a:t>
            </a:r>
            <a:r>
              <a:rPr lang="en-US" altLang="zh-CN" dirty="0" err="1">
                <a:solidFill>
                  <a:srgbClr val="FF0000"/>
                </a:solidFill>
              </a:rPr>
              <a:t>urllib.parse.qoute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zh-CN" altLang="zh-CN" dirty="0">
                <a:solidFill>
                  <a:srgbClr val="FF0000"/>
                </a:solidFill>
              </a:rPr>
              <a:t>广东</a:t>
            </a:r>
            <a:r>
              <a:rPr lang="en-US" altLang="zh-CN" dirty="0">
                <a:solidFill>
                  <a:srgbClr val="FF0000"/>
                </a:solidFill>
              </a:rPr>
              <a:t>")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city= </a:t>
            </a:r>
            <a:r>
              <a:rPr lang="en-US" altLang="zh-CN" dirty="0" err="1">
                <a:solidFill>
                  <a:srgbClr val="FF0000"/>
                </a:solidFill>
              </a:rPr>
              <a:t>urllib.parse.qoute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zh-CN" altLang="zh-CN" dirty="0">
                <a:solidFill>
                  <a:srgbClr val="FF0000"/>
                </a:solidFill>
              </a:rPr>
              <a:t>深圳</a:t>
            </a:r>
            <a:r>
              <a:rPr lang="en-US" altLang="zh-CN" dirty="0">
                <a:solidFill>
                  <a:srgbClr val="FF0000"/>
                </a:solidFill>
              </a:rPr>
              <a:t>")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urllib.request.urlopen</a:t>
            </a:r>
            <a:r>
              <a:rPr lang="en-US" altLang="zh-CN" dirty="0">
                <a:solidFill>
                  <a:srgbClr val="FF0000"/>
                </a:solidFill>
              </a:rPr>
              <a:t>("http://127.0.0.1:5000?province="+province+"&amp;city="+city)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795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客户端发送数据并显示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网</a:t>
            </a:r>
            <a:r>
              <a:rPr lang="zh-CN" altLang="en-US" dirty="0"/>
              <a:t>站</a:t>
            </a: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urllib.parse</a:t>
            </a:r>
            <a:endParaRPr lang="zh-CN" altLang="zh-CN" dirty="0"/>
          </a:p>
          <a:p>
            <a:r>
              <a:rPr lang="en-US" altLang="zh-CN" dirty="0"/>
              <a:t>import </a:t>
            </a:r>
            <a:r>
              <a:rPr lang="en-US" altLang="zh-CN" dirty="0" err="1"/>
              <a:t>urllib.request</a:t>
            </a:r>
            <a:endParaRPr lang="zh-CN" altLang="zh-CN" dirty="0"/>
          </a:p>
          <a:p>
            <a:r>
              <a:rPr lang="en-US" altLang="zh-CN" dirty="0" err="1"/>
              <a:t>url</a:t>
            </a:r>
            <a:r>
              <a:rPr lang="en-US" altLang="zh-CN" dirty="0"/>
              <a:t>="http://127.0.0.1:5000"</a:t>
            </a:r>
            <a:endParaRPr lang="zh-CN" altLang="zh-CN" dirty="0"/>
          </a:p>
          <a:p>
            <a:r>
              <a:rPr lang="en-US" altLang="zh-CN" dirty="0"/>
              <a:t>try:</a:t>
            </a:r>
            <a:endParaRPr lang="zh-CN" altLang="zh-CN" dirty="0"/>
          </a:p>
          <a:p>
            <a:r>
              <a:rPr lang="en-US" altLang="zh-CN" dirty="0"/>
              <a:t>    province= </a:t>
            </a:r>
            <a:r>
              <a:rPr lang="en-US" altLang="zh-CN" dirty="0" err="1"/>
              <a:t>urllib.parse.quote</a:t>
            </a:r>
            <a:r>
              <a:rPr lang="en-US" altLang="zh-CN" dirty="0"/>
              <a:t>("</a:t>
            </a:r>
            <a:r>
              <a:rPr lang="zh-CN" altLang="zh-CN" dirty="0"/>
              <a:t>广东</a:t>
            </a:r>
            <a:r>
              <a:rPr lang="en-US" altLang="zh-CN" dirty="0"/>
              <a:t>")</a:t>
            </a:r>
            <a:endParaRPr lang="zh-CN" altLang="zh-CN" dirty="0"/>
          </a:p>
          <a:p>
            <a:r>
              <a:rPr lang="en-US" altLang="zh-CN" dirty="0"/>
              <a:t>    city= </a:t>
            </a:r>
            <a:r>
              <a:rPr lang="en-US" altLang="zh-CN" dirty="0" err="1"/>
              <a:t>urllib.parse.quote</a:t>
            </a:r>
            <a:r>
              <a:rPr lang="en-US" altLang="zh-CN" dirty="0"/>
              <a:t>("</a:t>
            </a:r>
            <a:r>
              <a:rPr lang="zh-CN" altLang="zh-CN" dirty="0"/>
              <a:t>深圳</a:t>
            </a:r>
            <a:r>
              <a:rPr lang="en-US" altLang="zh-CN" dirty="0"/>
              <a:t>")</a:t>
            </a:r>
            <a:endParaRPr lang="zh-CN" altLang="zh-CN" dirty="0"/>
          </a:p>
          <a:p>
            <a:r>
              <a:rPr lang="en-US" altLang="zh-CN" dirty="0"/>
              <a:t>    data="province="+province+"&amp;city="+city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 smtClean="0"/>
              <a:t>resp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urllib.request.urlopen</a:t>
            </a:r>
            <a:r>
              <a:rPr lang="en-US" altLang="zh-CN" dirty="0"/>
              <a:t>("http://127.0.0.1:5000?"+data)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 smtClean="0"/>
              <a:t>htmldata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 smtClean="0"/>
              <a:t>resp.read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    html = </a:t>
            </a:r>
            <a:r>
              <a:rPr lang="en-US" altLang="zh-CN" dirty="0" err="1" smtClean="0"/>
              <a:t>htmldata.decode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    print(html)</a:t>
            </a:r>
            <a:endParaRPr lang="zh-CN" altLang="zh-CN" dirty="0"/>
          </a:p>
          <a:p>
            <a:r>
              <a:rPr lang="en-US" altLang="zh-CN" dirty="0"/>
              <a:t>except Exception as err:</a:t>
            </a:r>
            <a:endParaRPr lang="zh-CN" altLang="zh-CN" dirty="0"/>
          </a:p>
          <a:p>
            <a:r>
              <a:rPr lang="en-US" altLang="zh-CN" dirty="0"/>
              <a:t>    print(err)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712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1.3.2</a:t>
            </a:r>
            <a:r>
              <a:rPr lang="zh-CN" altLang="zh-CN" b="1" dirty="0"/>
              <a:t>服务器获取</a:t>
            </a:r>
            <a:r>
              <a:rPr lang="en-US" altLang="zh-CN" b="1" dirty="0"/>
              <a:t>GET</a:t>
            </a:r>
            <a:r>
              <a:rPr lang="zh-CN" altLang="zh-CN" b="1" dirty="0"/>
              <a:t>发送的</a:t>
            </a:r>
            <a:r>
              <a:rPr lang="zh-CN" altLang="zh-CN" b="1" dirty="0" smtClean="0"/>
              <a:t>数据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服务器用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中的</a:t>
            </a:r>
            <a:r>
              <a:rPr lang="en-US" altLang="zh-CN" dirty="0" smtClean="0"/>
              <a:t>request</a:t>
            </a:r>
            <a:r>
              <a:rPr lang="zh-CN" altLang="zh-CN" dirty="0" smtClean="0"/>
              <a:t>对象的</a:t>
            </a:r>
            <a:r>
              <a:rPr lang="en-US" altLang="zh-CN" dirty="0" err="1" smtClean="0"/>
              <a:t>args</a:t>
            </a:r>
            <a:r>
              <a:rPr lang="zh-CN" altLang="zh-CN" dirty="0" smtClean="0"/>
              <a:t>来存储</a:t>
            </a:r>
            <a:r>
              <a:rPr lang="en-US" altLang="zh-CN" dirty="0" smtClean="0"/>
              <a:t>GET</a:t>
            </a:r>
            <a:r>
              <a:rPr lang="zh-CN" altLang="zh-CN" dirty="0" smtClean="0"/>
              <a:t>的参数，用</a:t>
            </a:r>
            <a:r>
              <a:rPr lang="en-US" altLang="zh-CN" dirty="0" smtClean="0"/>
              <a:t>get</a:t>
            </a:r>
            <a:r>
              <a:rPr lang="zh-CN" altLang="zh-CN" dirty="0" smtClean="0"/>
              <a:t>方法来获取参数，即用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</a:t>
            </a:r>
            <a:r>
              <a:rPr lang="zh-CN" altLang="zh-CN" dirty="0" smtClean="0"/>
              <a:t>参数</a:t>
            </a:r>
            <a:r>
              <a:rPr lang="en-US" altLang="zh-CN" dirty="0" smtClean="0"/>
              <a:t>)</a:t>
            </a:r>
            <a:r>
              <a:rPr lang="zh-CN" altLang="zh-CN" dirty="0" smtClean="0"/>
              <a:t>来获取参数的值，例如：</a:t>
            </a:r>
          </a:p>
          <a:p>
            <a:r>
              <a:rPr lang="en-US" altLang="zh-CN" dirty="0" smtClean="0"/>
              <a:t>province=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("province")</a:t>
            </a:r>
            <a:endParaRPr lang="zh-CN" altLang="zh-CN" dirty="0" smtClean="0"/>
          </a:p>
          <a:p>
            <a:r>
              <a:rPr lang="en-US" altLang="zh-CN" dirty="0" smtClean="0"/>
              <a:t>city=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("city")</a:t>
            </a:r>
            <a:endParaRPr lang="zh-CN" altLang="zh-CN" dirty="0" smtClean="0"/>
          </a:p>
          <a:p>
            <a:r>
              <a:rPr lang="zh-CN" altLang="zh-CN" dirty="0" smtClean="0"/>
              <a:t>就可以获取</a:t>
            </a:r>
            <a:r>
              <a:rPr lang="en-US" altLang="zh-CN" dirty="0" smtClean="0"/>
              <a:t>GET</a:t>
            </a:r>
            <a:r>
              <a:rPr lang="zh-CN" altLang="zh-CN" dirty="0" smtClean="0"/>
              <a:t>传递的参数</a:t>
            </a:r>
            <a:r>
              <a:rPr lang="en-US" altLang="zh-CN" dirty="0" smtClean="0"/>
              <a:t>province</a:t>
            </a:r>
            <a:r>
              <a:rPr lang="zh-CN" altLang="zh-CN" dirty="0" smtClean="0"/>
              <a:t>与</a:t>
            </a:r>
            <a:r>
              <a:rPr lang="en-US" altLang="zh-CN" dirty="0" smtClean="0"/>
              <a:t>city</a:t>
            </a:r>
            <a:r>
              <a:rPr lang="zh-CN" altLang="zh-CN" dirty="0" smtClean="0"/>
              <a:t>的值。</a:t>
            </a:r>
          </a:p>
          <a:p>
            <a:r>
              <a:rPr lang="zh-CN" altLang="zh-CN" dirty="0" smtClean="0"/>
              <a:t>编写服务器程序</a:t>
            </a:r>
            <a:r>
              <a:rPr lang="en-US" altLang="zh-CN" dirty="0" err="1" smtClean="0"/>
              <a:t>server.py</a:t>
            </a:r>
            <a:r>
              <a:rPr lang="zh-CN" altLang="zh-CN" dirty="0" smtClean="0"/>
              <a:t>如下：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7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/>
              <a:t>1.1  </a:t>
            </a:r>
            <a:r>
              <a:rPr lang="zh-CN" altLang="zh-CN" sz="4000" b="1" dirty="0" smtClean="0"/>
              <a:t>爬虫程序开发环境</a:t>
            </a:r>
            <a:endParaRPr lang="zh-CN" altLang="zh-CN" sz="4000" dirty="0" smtClean="0"/>
          </a:p>
          <a:p>
            <a:pPr algn="ctr"/>
            <a:endParaRPr lang="en-US" altLang="zh-CN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import flask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dirty="0" err="1" smtClean="0"/>
              <a:t>flask.Flask</a:t>
            </a:r>
            <a:r>
              <a:rPr lang="en-US" altLang="zh-CN" dirty="0" smtClean="0"/>
              <a:t>(__name__)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en-US" altLang="zh-CN" dirty="0" smtClean="0"/>
              <a:t>    try:</a:t>
            </a:r>
            <a:endParaRPr lang="zh-CN" altLang="zh-CN" dirty="0" smtClean="0"/>
          </a:p>
          <a:p>
            <a:r>
              <a:rPr lang="en-US" altLang="zh-CN" dirty="0" smtClean="0"/>
              <a:t>        province=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("province")</a:t>
            </a:r>
            <a:endParaRPr lang="zh-CN" altLang="zh-CN" dirty="0" smtClean="0"/>
          </a:p>
          <a:p>
            <a:r>
              <a:rPr lang="en-US" altLang="zh-CN" dirty="0" smtClean="0"/>
              <a:t>        city = 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("city")</a:t>
            </a:r>
            <a:endParaRPr lang="zh-CN" altLang="zh-CN" dirty="0" smtClean="0"/>
          </a:p>
          <a:p>
            <a:r>
              <a:rPr lang="en-US" altLang="zh-CN" dirty="0" smtClean="0"/>
              <a:t>        return province+","+city</a:t>
            </a:r>
            <a:endParaRPr lang="zh-CN" altLang="zh-CN" dirty="0" smtClean="0"/>
          </a:p>
          <a:p>
            <a:r>
              <a:rPr lang="en-US" altLang="zh-CN" dirty="0" smtClean="0"/>
              <a:t>    except Exception as err:</a:t>
            </a:r>
            <a:endParaRPr lang="zh-CN" altLang="zh-CN" dirty="0" smtClean="0"/>
          </a:p>
          <a:p>
            <a:r>
              <a:rPr lang="en-US" altLang="zh-CN" dirty="0" smtClean="0"/>
              <a:t>        return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(err)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10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zh-CN" dirty="0" smtClean="0"/>
              <a:t>先运行</a:t>
            </a:r>
            <a:r>
              <a:rPr lang="en-US" altLang="zh-CN" dirty="0" err="1" smtClean="0"/>
              <a:t>server.py</a:t>
            </a:r>
            <a:r>
              <a:rPr lang="zh-CN" altLang="zh-CN" dirty="0" smtClean="0"/>
              <a:t>建立</a:t>
            </a:r>
            <a:r>
              <a:rPr lang="en-US" altLang="zh-CN" dirty="0" smtClean="0"/>
              <a:t>web</a:t>
            </a:r>
            <a:r>
              <a:rPr lang="zh-CN" altLang="zh-CN" dirty="0" smtClean="0"/>
              <a:t>网站，再运行</a:t>
            </a:r>
            <a:r>
              <a:rPr lang="en-US" altLang="zh-CN" dirty="0" err="1" smtClean="0"/>
              <a:t>client.py</a:t>
            </a:r>
            <a:r>
              <a:rPr lang="zh-CN" altLang="zh-CN" dirty="0" smtClean="0"/>
              <a:t>，可以看到</a:t>
            </a:r>
            <a:r>
              <a:rPr lang="en-US" altLang="zh-CN" dirty="0" err="1" smtClean="0"/>
              <a:t>client.py</a:t>
            </a:r>
            <a:r>
              <a:rPr lang="zh-CN" altLang="zh-CN" dirty="0" smtClean="0"/>
              <a:t>的结果是：</a:t>
            </a:r>
          </a:p>
          <a:p>
            <a:r>
              <a:rPr lang="zh-CN" altLang="zh-CN" dirty="0" smtClean="0"/>
              <a:t>广东</a:t>
            </a:r>
            <a:r>
              <a:rPr lang="en-US" altLang="zh-CN" dirty="0" smtClean="0"/>
              <a:t>,</a:t>
            </a:r>
            <a:r>
              <a:rPr lang="zh-CN" altLang="zh-CN" dirty="0" smtClean="0"/>
              <a:t>深圳</a:t>
            </a:r>
          </a:p>
          <a:p>
            <a:r>
              <a:rPr lang="zh-CN" altLang="zh-CN" dirty="0" smtClean="0"/>
              <a:t>注意</a:t>
            </a:r>
            <a:r>
              <a:rPr lang="en-US" altLang="zh-CN" dirty="0" smtClean="0"/>
              <a:t>web</a:t>
            </a:r>
            <a:r>
              <a:rPr lang="zh-CN" altLang="zh-CN" dirty="0" smtClean="0"/>
              <a:t>网址是</a:t>
            </a:r>
            <a:r>
              <a:rPr lang="en-US" altLang="zh-CN" dirty="0" err="1" smtClean="0"/>
              <a:t>http://127.0.0.1:5000</a:t>
            </a:r>
            <a:r>
              <a:rPr lang="zh-CN" altLang="zh-CN" dirty="0" smtClean="0"/>
              <a:t>，如果我们直接访问这个网站会有错误，因为没有提供</a:t>
            </a:r>
            <a:r>
              <a:rPr lang="en-US" altLang="zh-CN" dirty="0" smtClean="0"/>
              <a:t>province</a:t>
            </a:r>
            <a:r>
              <a:rPr lang="zh-CN" altLang="zh-CN" dirty="0" smtClean="0"/>
              <a:t>与</a:t>
            </a:r>
            <a:r>
              <a:rPr lang="en-US" altLang="zh-CN" dirty="0" smtClean="0"/>
              <a:t>city</a:t>
            </a:r>
            <a:r>
              <a:rPr lang="zh-CN" altLang="zh-CN" dirty="0" smtClean="0"/>
              <a:t>参数，服务器执行：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province=</a:t>
            </a:r>
            <a:r>
              <a:rPr lang="en-US" altLang="zh-CN" dirty="0" err="1" smtClean="0">
                <a:solidFill>
                  <a:srgbClr val="FF0000"/>
                </a:solidFill>
              </a:rPr>
              <a:t>flask.request.args.get</a:t>
            </a:r>
            <a:r>
              <a:rPr lang="en-US" altLang="zh-CN" dirty="0" smtClean="0">
                <a:solidFill>
                  <a:srgbClr val="FF0000"/>
                </a:solidFill>
              </a:rPr>
              <a:t>("province")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city = </a:t>
            </a:r>
            <a:r>
              <a:rPr lang="en-US" altLang="zh-CN" dirty="0" err="1" smtClean="0">
                <a:solidFill>
                  <a:srgbClr val="FF0000"/>
                </a:solidFill>
              </a:rPr>
              <a:t>flask.request.args.get</a:t>
            </a:r>
            <a:r>
              <a:rPr lang="en-US" altLang="zh-CN" dirty="0" smtClean="0">
                <a:solidFill>
                  <a:srgbClr val="FF0000"/>
                </a:solidFill>
              </a:rPr>
              <a:t>("city")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语句时会到</a:t>
            </a:r>
            <a:r>
              <a:rPr lang="en-US" altLang="zh-CN" dirty="0" err="1" smtClean="0"/>
              <a:t>args</a:t>
            </a:r>
            <a:r>
              <a:rPr lang="zh-CN" altLang="zh-CN" dirty="0" smtClean="0"/>
              <a:t>中查找</a:t>
            </a:r>
            <a:r>
              <a:rPr lang="en-US" altLang="zh-CN" dirty="0" err="1" smtClean="0"/>
              <a:t>province,city</a:t>
            </a:r>
            <a:r>
              <a:rPr lang="zh-CN" altLang="zh-CN" dirty="0" smtClean="0"/>
              <a:t>参数的值，结果没有找到而出现错误。为了避免这种错误可以把这两语句写成如下：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province=</a:t>
            </a:r>
            <a:r>
              <a:rPr lang="en-US" altLang="zh-CN" dirty="0" err="1" smtClean="0">
                <a:solidFill>
                  <a:srgbClr val="FF0000"/>
                </a:solidFill>
              </a:rPr>
              <a:t>flask.request.args.get</a:t>
            </a:r>
            <a:r>
              <a:rPr lang="en-US" altLang="zh-CN" dirty="0" smtClean="0">
                <a:solidFill>
                  <a:srgbClr val="FF0000"/>
                </a:solidFill>
              </a:rPr>
              <a:t>("province") if "province" in </a:t>
            </a:r>
            <a:r>
              <a:rPr lang="en-US" altLang="zh-CN" dirty="0" err="1" smtClean="0">
                <a:solidFill>
                  <a:srgbClr val="FF0000"/>
                </a:solidFill>
              </a:rPr>
              <a:t>flask.request.args</a:t>
            </a:r>
            <a:r>
              <a:rPr lang="en-US" altLang="zh-CN" dirty="0" smtClean="0">
                <a:solidFill>
                  <a:srgbClr val="FF0000"/>
                </a:solidFill>
              </a:rPr>
              <a:t> else ""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city = </a:t>
            </a:r>
            <a:r>
              <a:rPr lang="en-US" altLang="zh-CN" dirty="0" err="1" smtClean="0">
                <a:solidFill>
                  <a:srgbClr val="FF0000"/>
                </a:solidFill>
              </a:rPr>
              <a:t>flask.request.args.get</a:t>
            </a:r>
            <a:r>
              <a:rPr lang="en-US" altLang="zh-CN" dirty="0" smtClean="0">
                <a:solidFill>
                  <a:srgbClr val="FF0000"/>
                </a:solidFill>
              </a:rPr>
              <a:t>("city") if "city" in </a:t>
            </a:r>
            <a:r>
              <a:rPr lang="en-US" altLang="zh-CN" dirty="0" err="1" smtClean="0">
                <a:solidFill>
                  <a:srgbClr val="FF0000"/>
                </a:solidFill>
              </a:rPr>
              <a:t>flask.request.args</a:t>
            </a:r>
            <a:r>
              <a:rPr lang="en-US" altLang="zh-CN" dirty="0" smtClean="0">
                <a:solidFill>
                  <a:srgbClr val="FF0000"/>
                </a:solidFill>
              </a:rPr>
              <a:t> else ""</a:t>
            </a:r>
            <a:endParaRPr lang="zh-CN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这样在</a:t>
            </a:r>
            <a:r>
              <a:rPr lang="en-US" altLang="zh-CN" dirty="0" smtClean="0"/>
              <a:t>"province"</a:t>
            </a:r>
            <a:r>
              <a:rPr lang="zh-CN" altLang="zh-CN" dirty="0" smtClean="0"/>
              <a:t>、</a:t>
            </a:r>
            <a:r>
              <a:rPr lang="en-US" altLang="zh-CN" dirty="0" smtClean="0"/>
              <a:t>"city"</a:t>
            </a:r>
            <a:r>
              <a:rPr lang="zh-CN" altLang="zh-CN" dirty="0" smtClean="0"/>
              <a:t>没有出现在</a:t>
            </a:r>
            <a:r>
              <a:rPr lang="en-US" altLang="zh-CN" dirty="0" err="1" smtClean="0"/>
              <a:t>flask.request.args</a:t>
            </a:r>
            <a:r>
              <a:rPr lang="zh-CN" altLang="zh-CN" dirty="0" smtClean="0"/>
              <a:t>中时</a:t>
            </a:r>
            <a:r>
              <a:rPr lang="en-US" altLang="zh-CN" dirty="0" smtClean="0"/>
              <a:t>province</a:t>
            </a:r>
            <a:r>
              <a:rPr lang="zh-CN" altLang="zh-CN" dirty="0" smtClean="0"/>
              <a:t>、</a:t>
            </a:r>
            <a:r>
              <a:rPr lang="en-US" altLang="zh-CN" dirty="0" smtClean="0"/>
              <a:t>city</a:t>
            </a:r>
            <a:r>
              <a:rPr lang="zh-CN" altLang="zh-CN" dirty="0" smtClean="0"/>
              <a:t>值就设置为空字符串。服务器程序改进如下：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29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import flask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dirty="0" err="1" smtClean="0"/>
              <a:t>flask.Flask</a:t>
            </a:r>
            <a:r>
              <a:rPr lang="en-US" altLang="zh-CN" dirty="0" smtClean="0"/>
              <a:t>(__name__)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en-US" altLang="zh-CN" dirty="0" smtClean="0"/>
              <a:t>    try:</a:t>
            </a:r>
            <a:endParaRPr lang="zh-CN" altLang="zh-CN" dirty="0" smtClean="0"/>
          </a:p>
          <a:p>
            <a:r>
              <a:rPr lang="en-US" altLang="zh-CN" dirty="0" smtClean="0"/>
              <a:t>        province=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("province") </a:t>
            </a:r>
            <a:r>
              <a:rPr lang="en-US" altLang="zh-CN" dirty="0" smtClean="0">
                <a:solidFill>
                  <a:srgbClr val="00B050"/>
                </a:solidFill>
              </a:rPr>
              <a:t>if "province" in </a:t>
            </a:r>
            <a:r>
              <a:rPr lang="en-US" altLang="zh-CN" dirty="0" err="1" smtClean="0">
                <a:solidFill>
                  <a:srgbClr val="00B050"/>
                </a:solidFill>
              </a:rPr>
              <a:t>flask.request.args</a:t>
            </a:r>
            <a:r>
              <a:rPr lang="en-US" altLang="zh-CN" dirty="0" smtClean="0">
                <a:solidFill>
                  <a:srgbClr val="00B050"/>
                </a:solidFill>
              </a:rPr>
              <a:t> else ""</a:t>
            </a:r>
            <a:endParaRPr lang="zh-CN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/>
              <a:t>        city = 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("city") </a:t>
            </a:r>
            <a:r>
              <a:rPr lang="en-US" altLang="zh-CN" dirty="0" smtClean="0">
                <a:solidFill>
                  <a:srgbClr val="00B050"/>
                </a:solidFill>
              </a:rPr>
              <a:t>if "city" in </a:t>
            </a:r>
            <a:r>
              <a:rPr lang="en-US" altLang="zh-CN" dirty="0" err="1" smtClean="0">
                <a:solidFill>
                  <a:srgbClr val="00B050"/>
                </a:solidFill>
              </a:rPr>
              <a:t>flask.request.args</a:t>
            </a:r>
            <a:r>
              <a:rPr lang="en-US" altLang="zh-CN" dirty="0" smtClean="0">
                <a:solidFill>
                  <a:srgbClr val="00B050"/>
                </a:solidFill>
              </a:rPr>
              <a:t> else ""</a:t>
            </a:r>
            <a:endParaRPr lang="zh-CN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/>
              <a:t>        return province+","+city</a:t>
            </a:r>
            <a:endParaRPr lang="zh-CN" altLang="zh-CN" dirty="0" smtClean="0"/>
          </a:p>
          <a:p>
            <a:r>
              <a:rPr lang="en-US" altLang="zh-CN" dirty="0" smtClean="0"/>
              <a:t>    except Exception as err:</a:t>
            </a:r>
            <a:endParaRPr lang="zh-CN" altLang="zh-CN" dirty="0" smtClean="0"/>
          </a:p>
          <a:p>
            <a:r>
              <a:rPr lang="en-US" altLang="zh-CN" dirty="0" smtClean="0"/>
              <a:t>        return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(err)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91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/>
              <a:t>1.4.1 </a:t>
            </a:r>
            <a:r>
              <a:rPr lang="zh-CN" altLang="zh-CN" sz="4000" b="1" dirty="0" smtClean="0"/>
              <a:t>客户端</a:t>
            </a:r>
            <a:r>
              <a:rPr lang="en-US" altLang="zh-CN" sz="4000" b="1" dirty="0" smtClean="0"/>
              <a:t>POST</a:t>
            </a:r>
            <a:r>
              <a:rPr lang="zh-CN" altLang="zh-CN" sz="4000" b="1" dirty="0" smtClean="0"/>
              <a:t>发送数据</a:t>
            </a:r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192585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 smtClean="0"/>
              <a:t>1.3.1 </a:t>
            </a:r>
            <a:r>
              <a:rPr lang="zh-CN" altLang="zh-CN" b="1" dirty="0" smtClean="0"/>
              <a:t>客户端</a:t>
            </a:r>
            <a:r>
              <a:rPr lang="en-US" altLang="zh-CN" b="1" dirty="0" smtClean="0"/>
              <a:t>POST</a:t>
            </a:r>
            <a:r>
              <a:rPr lang="zh-CN" altLang="zh-CN" b="1" dirty="0" smtClean="0"/>
              <a:t>发送数据</a:t>
            </a:r>
            <a:endParaRPr lang="zh-CN" altLang="zh-CN" dirty="0" smtClean="0"/>
          </a:p>
          <a:p>
            <a:r>
              <a:rPr lang="en-US" altLang="zh-CN" dirty="0" smtClean="0"/>
              <a:t>POST</a:t>
            </a:r>
            <a:r>
              <a:rPr lang="zh-CN" altLang="zh-CN" dirty="0" smtClean="0"/>
              <a:t>方法访问网站时客户端向服务器发送表单数据，表单数据的组织方式与</a:t>
            </a:r>
            <a:r>
              <a:rPr lang="en-US" altLang="zh-CN" dirty="0" smtClean="0"/>
              <a:t>GET</a:t>
            </a:r>
            <a:r>
              <a:rPr lang="zh-CN" altLang="zh-CN" dirty="0" smtClean="0"/>
              <a:t>方法的参数列表十分相似，结构如下：</a:t>
            </a:r>
          </a:p>
          <a:p>
            <a:r>
              <a:rPr lang="en-US" altLang="zh-CN" dirty="0" smtClean="0"/>
              <a:t>"</a:t>
            </a:r>
            <a:r>
              <a:rPr lang="zh-CN" altLang="zh-CN" dirty="0" smtClean="0"/>
              <a:t>名称</a:t>
            </a:r>
            <a:r>
              <a:rPr lang="en-US" altLang="zh-CN" dirty="0" smtClean="0"/>
              <a:t>1=</a:t>
            </a:r>
            <a:r>
              <a:rPr lang="zh-CN" altLang="zh-CN" dirty="0" smtClean="0"/>
              <a:t>值</a:t>
            </a:r>
            <a:r>
              <a:rPr lang="en-US" altLang="zh-CN" dirty="0" smtClean="0"/>
              <a:t>1&amp;</a:t>
            </a:r>
            <a:r>
              <a:rPr lang="zh-CN" altLang="zh-CN" dirty="0" smtClean="0"/>
              <a:t>名称</a:t>
            </a:r>
            <a:r>
              <a:rPr lang="en-US" altLang="zh-CN" dirty="0" smtClean="0"/>
              <a:t>2=</a:t>
            </a:r>
            <a:r>
              <a:rPr lang="zh-CN" altLang="zh-CN" dirty="0" smtClean="0"/>
              <a:t>值</a:t>
            </a:r>
            <a:r>
              <a:rPr lang="en-US" altLang="zh-CN" dirty="0" smtClean="0"/>
              <a:t>2&amp;</a:t>
            </a:r>
            <a:r>
              <a:rPr lang="zh-CN" altLang="zh-CN" dirty="0" smtClean="0"/>
              <a:t>名称</a:t>
            </a:r>
            <a:r>
              <a:rPr lang="en-US" altLang="zh-CN" dirty="0" smtClean="0"/>
              <a:t>3=</a:t>
            </a:r>
            <a:r>
              <a:rPr lang="zh-CN" altLang="zh-CN" dirty="0" smtClean="0"/>
              <a:t>值</a:t>
            </a:r>
            <a:r>
              <a:rPr lang="en-US" altLang="zh-CN" dirty="0" smtClean="0"/>
              <a:t>3……"</a:t>
            </a:r>
            <a:endParaRPr lang="zh-CN" altLang="zh-CN" dirty="0" smtClean="0"/>
          </a:p>
          <a:p>
            <a:r>
              <a:rPr lang="zh-CN" altLang="zh-CN" dirty="0" smtClean="0"/>
              <a:t>多个数据之间用</a:t>
            </a:r>
            <a:r>
              <a:rPr lang="en-US" altLang="zh-CN" dirty="0" smtClean="0"/>
              <a:t>"&amp;"</a:t>
            </a:r>
            <a:r>
              <a:rPr lang="zh-CN" altLang="zh-CN" dirty="0" smtClean="0"/>
              <a:t>符号隔开，如果参数值包含</a:t>
            </a:r>
            <a:r>
              <a:rPr lang="zh-CN" altLang="zh-CN" b="1" dirty="0" smtClean="0">
                <a:solidFill>
                  <a:srgbClr val="FF0000"/>
                </a:solidFill>
              </a:rPr>
              <a:t>汉字</a:t>
            </a:r>
            <a:r>
              <a:rPr lang="zh-CN" altLang="zh-CN" dirty="0" smtClean="0"/>
              <a:t>，那么我们必须使用</a:t>
            </a:r>
            <a:r>
              <a:rPr lang="en-US" altLang="zh-CN" dirty="0" err="1" smtClean="0"/>
              <a:t>urllib.parse.quote</a:t>
            </a:r>
            <a:r>
              <a:rPr lang="zh-CN" altLang="zh-CN" dirty="0" smtClean="0"/>
              <a:t>对参数值进行编码，例如：</a:t>
            </a:r>
          </a:p>
          <a:p>
            <a:r>
              <a:rPr lang="en-US" altLang="zh-CN" dirty="0" smtClean="0"/>
              <a:t>province= </a:t>
            </a:r>
            <a:r>
              <a:rPr lang="en-US" altLang="zh-CN" dirty="0" err="1" smtClean="0"/>
              <a:t>urllib.parse.qoute</a:t>
            </a:r>
            <a:r>
              <a:rPr lang="en-US" altLang="zh-CN" dirty="0" smtClean="0"/>
              <a:t>("</a:t>
            </a:r>
            <a:r>
              <a:rPr lang="zh-CN" altLang="zh-CN" dirty="0" smtClean="0"/>
              <a:t>广东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city= </a:t>
            </a:r>
            <a:r>
              <a:rPr lang="en-US" altLang="zh-CN" dirty="0" err="1" smtClean="0"/>
              <a:t>urllib.parse.qoute</a:t>
            </a:r>
            <a:r>
              <a:rPr lang="en-US" altLang="zh-CN" dirty="0" smtClean="0"/>
              <a:t>("</a:t>
            </a:r>
            <a:r>
              <a:rPr lang="zh-CN" altLang="zh-CN" dirty="0" smtClean="0"/>
              <a:t>深圳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data="province="+province+"&amp;city="+city</a:t>
            </a:r>
            <a:endParaRPr lang="zh-CN" altLang="zh-CN" dirty="0" smtClean="0"/>
          </a:p>
          <a:p>
            <a:r>
              <a:rPr lang="en-US" altLang="zh-CN" dirty="0" smtClean="0"/>
              <a:t>data=</a:t>
            </a:r>
            <a:r>
              <a:rPr lang="en-US" altLang="zh-CN" dirty="0" err="1" smtClean="0"/>
              <a:t>data.encode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http://127.0.0.1:5000",data=data</a:t>
            </a:r>
            <a:r>
              <a:rPr lang="en-US" altLang="zh-CN" dirty="0" smtClean="0"/>
              <a:t>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664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这里</a:t>
            </a:r>
            <a:r>
              <a:rPr lang="en-US" altLang="zh-CN" dirty="0" smtClean="0"/>
              <a:t>data=</a:t>
            </a:r>
            <a:r>
              <a:rPr lang="en-US" altLang="zh-CN" dirty="0" err="1" smtClean="0"/>
              <a:t>data.</a:t>
            </a:r>
            <a:r>
              <a:rPr lang="en-US" altLang="zh-CN" dirty="0" err="1" smtClean="0">
                <a:solidFill>
                  <a:srgbClr val="FF0000"/>
                </a:solidFill>
              </a:rPr>
              <a:t>encode</a:t>
            </a:r>
            <a:r>
              <a:rPr lang="en-US" altLang="zh-CN" dirty="0" smtClean="0"/>
              <a:t>()</a:t>
            </a:r>
            <a:r>
              <a:rPr lang="zh-CN" altLang="zh-CN" dirty="0" smtClean="0"/>
              <a:t>是把</a:t>
            </a:r>
            <a:r>
              <a:rPr lang="en-US" altLang="zh-CN" dirty="0" smtClean="0"/>
              <a:t>data</a:t>
            </a:r>
            <a:r>
              <a:rPr lang="zh-CN" altLang="zh-CN" dirty="0" smtClean="0"/>
              <a:t>字符串按</a:t>
            </a:r>
            <a:r>
              <a:rPr lang="en-US" altLang="zh-CN" dirty="0" err="1" smtClean="0"/>
              <a:t>utf</a:t>
            </a:r>
            <a:r>
              <a:rPr lang="en-US" altLang="zh-CN" dirty="0" smtClean="0"/>
              <a:t>-8</a:t>
            </a:r>
            <a:r>
              <a:rPr lang="zh-CN" altLang="zh-CN" dirty="0" smtClean="0"/>
              <a:t>的编码转为二进制数据。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方法与</a:t>
            </a:r>
            <a:r>
              <a:rPr lang="en-US" altLang="zh-CN" dirty="0" smtClean="0"/>
              <a:t>GET</a:t>
            </a:r>
            <a:r>
              <a:rPr lang="zh-CN" altLang="zh-CN" dirty="0" smtClean="0"/>
              <a:t>方法最大的不同是</a:t>
            </a:r>
            <a:r>
              <a:rPr lang="en-US" altLang="zh-CN" dirty="0" smtClean="0"/>
              <a:t>GET</a:t>
            </a:r>
            <a:r>
              <a:rPr lang="zh-CN" altLang="zh-CN" dirty="0" smtClean="0"/>
              <a:t>的参数放在地址栏的后面，而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的数据放在</a:t>
            </a:r>
            <a:r>
              <a:rPr lang="en-US" altLang="zh-CN" dirty="0" err="1" smtClean="0"/>
              <a:t>urlopen</a:t>
            </a:r>
            <a:r>
              <a:rPr lang="zh-CN" altLang="zh-CN" dirty="0" smtClean="0"/>
              <a:t>函数的</a:t>
            </a:r>
            <a:r>
              <a:rPr lang="en-US" altLang="zh-CN" dirty="0" smtClean="0"/>
              <a:t>data</a:t>
            </a:r>
            <a:r>
              <a:rPr lang="zh-CN" altLang="zh-CN" dirty="0" smtClean="0"/>
              <a:t>参数中，而且这个参数值必须是二进制数据。</a:t>
            </a:r>
          </a:p>
          <a:p>
            <a:r>
              <a:rPr lang="zh-CN" altLang="zh-CN" dirty="0" smtClean="0"/>
              <a:t>编程客户端</a:t>
            </a:r>
            <a:r>
              <a:rPr lang="en-US" altLang="zh-CN" dirty="0" err="1" smtClean="0"/>
              <a:t>client.py</a:t>
            </a:r>
            <a:r>
              <a:rPr lang="zh-CN" altLang="zh-CN" dirty="0" smtClean="0"/>
              <a:t>程序如下：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446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urllib.parse</a:t>
            </a:r>
            <a:endParaRPr lang="zh-CN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zh-CN" altLang="zh-CN" dirty="0" smtClean="0"/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="</a:t>
            </a:r>
            <a:r>
              <a:rPr lang="en-US" altLang="zh-CN" dirty="0" err="1" smtClean="0"/>
              <a:t>http://127.0.0.1:5000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smtClean="0"/>
              <a:t>try:</a:t>
            </a:r>
            <a:endParaRPr lang="zh-CN" altLang="zh-CN" dirty="0" smtClean="0"/>
          </a:p>
          <a:p>
            <a:r>
              <a:rPr lang="en-US" altLang="zh-CN" dirty="0" smtClean="0"/>
              <a:t>    province= </a:t>
            </a:r>
            <a:r>
              <a:rPr lang="en-US" altLang="zh-CN" dirty="0" err="1" smtClean="0"/>
              <a:t>urllib.parse.quote</a:t>
            </a:r>
            <a:r>
              <a:rPr lang="en-US" altLang="zh-CN" dirty="0" smtClean="0"/>
              <a:t>("</a:t>
            </a:r>
            <a:r>
              <a:rPr lang="zh-CN" altLang="zh-CN" dirty="0" smtClean="0"/>
              <a:t>广东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    city= </a:t>
            </a:r>
            <a:r>
              <a:rPr lang="en-US" altLang="zh-CN" dirty="0" err="1" smtClean="0"/>
              <a:t>urllib.parse.quote</a:t>
            </a:r>
            <a:r>
              <a:rPr lang="en-US" altLang="zh-CN" dirty="0" smtClean="0"/>
              <a:t>("</a:t>
            </a:r>
            <a:r>
              <a:rPr lang="zh-CN" altLang="zh-CN" dirty="0" smtClean="0"/>
              <a:t>深圳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    data="province="+province+"&amp;city="+city</a:t>
            </a:r>
            <a:endParaRPr lang="zh-CN" altLang="zh-CN" dirty="0" smtClean="0"/>
          </a:p>
          <a:p>
            <a:r>
              <a:rPr lang="en-US" altLang="zh-CN" dirty="0" smtClean="0"/>
              <a:t>    data=</a:t>
            </a:r>
            <a:r>
              <a:rPr lang="en-US" altLang="zh-CN" dirty="0" err="1" smtClean="0"/>
              <a:t>data.</a:t>
            </a:r>
            <a:r>
              <a:rPr lang="en-US" altLang="zh-CN" dirty="0" err="1" smtClean="0">
                <a:solidFill>
                  <a:srgbClr val="FF0000"/>
                </a:solidFill>
              </a:rPr>
              <a:t>encode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    html=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(“http://127.0.0.1:5000”,data=data)   #data</a:t>
            </a:r>
            <a:r>
              <a:rPr lang="zh-CN" altLang="en-US" dirty="0" smtClean="0"/>
              <a:t>要接收的是二进制数据</a:t>
            </a:r>
            <a:endParaRPr lang="zh-CN" altLang="zh-CN" dirty="0" smtClean="0"/>
          </a:p>
          <a:p>
            <a:r>
              <a:rPr lang="en-US" altLang="zh-CN" dirty="0" smtClean="0"/>
              <a:t>    html = </a:t>
            </a:r>
            <a:r>
              <a:rPr lang="en-US" altLang="zh-CN" dirty="0" err="1" smtClean="0"/>
              <a:t>html.read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    html = </a:t>
            </a:r>
            <a:r>
              <a:rPr lang="en-US" altLang="zh-CN" dirty="0" err="1" smtClean="0"/>
              <a:t>html.decode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    print(html)</a:t>
            </a:r>
            <a:endParaRPr lang="zh-CN" altLang="zh-CN" dirty="0" smtClean="0"/>
          </a:p>
          <a:p>
            <a:r>
              <a:rPr lang="en-US" altLang="zh-CN" dirty="0" smtClean="0"/>
              <a:t>except Exception as err:</a:t>
            </a:r>
            <a:endParaRPr lang="zh-CN" altLang="zh-CN" dirty="0" smtClean="0"/>
          </a:p>
          <a:p>
            <a:r>
              <a:rPr lang="en-US" altLang="zh-CN" dirty="0" smtClean="0"/>
              <a:t>    print(err)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69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/>
              <a:t>1.4.2</a:t>
            </a:r>
            <a:r>
              <a:rPr lang="zh-CN" altLang="zh-CN" sz="4000" b="1" dirty="0" smtClean="0"/>
              <a:t>服务器获取</a:t>
            </a:r>
            <a:r>
              <a:rPr lang="en-US" altLang="zh-CN" sz="4000" b="1" dirty="0" smtClean="0"/>
              <a:t>POST</a:t>
            </a:r>
            <a:r>
              <a:rPr lang="zh-CN" altLang="zh-CN" sz="4000" b="1" dirty="0" smtClean="0"/>
              <a:t>的数据</a:t>
            </a:r>
            <a:endParaRPr lang="zh-CN" altLang="zh-CN" sz="4000" dirty="0" smtClean="0"/>
          </a:p>
          <a:p>
            <a:pPr algn="ctr"/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1267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服务器用</a:t>
            </a:r>
            <a:r>
              <a:rPr lang="en-US" altLang="zh-CN" dirty="0" smtClean="0"/>
              <a:t>Flask</a:t>
            </a:r>
            <a:r>
              <a:rPr lang="zh-CN" altLang="zh-CN" dirty="0" smtClean="0"/>
              <a:t>中的</a:t>
            </a:r>
            <a:r>
              <a:rPr lang="en-US" altLang="zh-CN" dirty="0" smtClean="0"/>
              <a:t>request</a:t>
            </a:r>
            <a:r>
              <a:rPr lang="zh-CN" altLang="zh-CN" dirty="0" smtClean="0"/>
              <a:t>对象的</a:t>
            </a:r>
            <a:r>
              <a:rPr lang="en-US" altLang="zh-CN" dirty="0" smtClean="0">
                <a:solidFill>
                  <a:srgbClr val="FF0000"/>
                </a:solidFill>
              </a:rPr>
              <a:t>form</a:t>
            </a:r>
            <a:r>
              <a:rPr lang="zh-CN" altLang="zh-CN" dirty="0" smtClean="0"/>
              <a:t>来存储</a:t>
            </a:r>
            <a:r>
              <a:rPr lang="en-US" altLang="zh-CN" dirty="0" smtClean="0"/>
              <a:t>GET</a:t>
            </a:r>
            <a:r>
              <a:rPr lang="zh-CN" altLang="zh-CN" dirty="0" smtClean="0"/>
              <a:t>的参数，用</a:t>
            </a:r>
            <a:r>
              <a:rPr lang="en-US" altLang="zh-CN" dirty="0" smtClean="0"/>
              <a:t>get</a:t>
            </a:r>
            <a:r>
              <a:rPr lang="zh-CN" altLang="zh-CN" dirty="0" smtClean="0"/>
              <a:t>方法来获取参数，即用</a:t>
            </a:r>
            <a:r>
              <a:rPr lang="en-US" altLang="zh-CN" dirty="0" err="1" smtClean="0"/>
              <a:t>flask.request.form.get</a:t>
            </a:r>
            <a:r>
              <a:rPr lang="en-US" altLang="zh-CN" dirty="0" smtClean="0"/>
              <a:t>(</a:t>
            </a:r>
            <a:r>
              <a:rPr lang="zh-CN" altLang="zh-CN" dirty="0" smtClean="0"/>
              <a:t>参数</a:t>
            </a:r>
            <a:r>
              <a:rPr lang="en-US" altLang="zh-CN" dirty="0" smtClean="0"/>
              <a:t>)</a:t>
            </a:r>
            <a:r>
              <a:rPr lang="zh-CN" altLang="zh-CN" dirty="0" smtClean="0"/>
              <a:t>来获取参数的值，例如：</a:t>
            </a:r>
          </a:p>
          <a:p>
            <a:r>
              <a:rPr lang="en-US" altLang="zh-CN" dirty="0" smtClean="0"/>
              <a:t>province=</a:t>
            </a:r>
            <a:r>
              <a:rPr lang="en-US" altLang="zh-CN" dirty="0" err="1" smtClean="0"/>
              <a:t>flask.request.form.get</a:t>
            </a:r>
            <a:r>
              <a:rPr lang="en-US" altLang="zh-CN" dirty="0" smtClean="0"/>
              <a:t>("province")</a:t>
            </a:r>
            <a:endParaRPr lang="zh-CN" altLang="zh-CN" dirty="0" smtClean="0"/>
          </a:p>
          <a:p>
            <a:r>
              <a:rPr lang="en-US" altLang="zh-CN" dirty="0" smtClean="0"/>
              <a:t>city=</a:t>
            </a:r>
            <a:r>
              <a:rPr lang="en-US" altLang="zh-CN" dirty="0" err="1" smtClean="0"/>
              <a:t>flask.request.form.get</a:t>
            </a:r>
            <a:r>
              <a:rPr lang="en-US" altLang="zh-CN" dirty="0" smtClean="0"/>
              <a:t>("city")</a:t>
            </a:r>
            <a:endParaRPr lang="zh-CN" altLang="zh-CN" dirty="0" smtClean="0"/>
          </a:p>
          <a:p>
            <a:r>
              <a:rPr lang="zh-CN" altLang="zh-CN" dirty="0" smtClean="0"/>
              <a:t>就可以获取</a:t>
            </a:r>
            <a:r>
              <a:rPr lang="en-US" altLang="zh-CN" dirty="0" smtClean="0"/>
              <a:t>GET</a:t>
            </a:r>
            <a:r>
              <a:rPr lang="zh-CN" altLang="zh-CN" dirty="0" smtClean="0"/>
              <a:t>传递的参数</a:t>
            </a:r>
            <a:r>
              <a:rPr lang="en-US" altLang="zh-CN" dirty="0" smtClean="0"/>
              <a:t>province</a:t>
            </a:r>
            <a:r>
              <a:rPr lang="zh-CN" altLang="zh-CN" dirty="0" smtClean="0"/>
              <a:t>与</a:t>
            </a:r>
            <a:r>
              <a:rPr lang="en-US" altLang="zh-CN" dirty="0" smtClean="0"/>
              <a:t>city</a:t>
            </a:r>
            <a:r>
              <a:rPr lang="zh-CN" altLang="zh-CN" dirty="0" smtClean="0"/>
              <a:t>的值。</a:t>
            </a:r>
          </a:p>
          <a:p>
            <a:r>
              <a:rPr lang="zh-CN" altLang="zh-CN" dirty="0" smtClean="0"/>
              <a:t>编写服务器程序</a:t>
            </a:r>
            <a:r>
              <a:rPr lang="en-US" altLang="zh-CN" dirty="0" err="1" smtClean="0"/>
              <a:t>server.py</a:t>
            </a:r>
            <a:r>
              <a:rPr lang="zh-CN" altLang="zh-CN" dirty="0" smtClean="0"/>
              <a:t>如下：</a:t>
            </a:r>
          </a:p>
        </p:txBody>
      </p:sp>
    </p:spTree>
    <p:extLst>
      <p:ext uri="{BB962C8B-B14F-4D97-AF65-F5344CB8AC3E}">
        <p14:creationId xmlns:p14="http://schemas.microsoft.com/office/powerpoint/2010/main" val="2030535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import flask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dirty="0" err="1" smtClean="0"/>
              <a:t>flask.Flask</a:t>
            </a:r>
            <a:r>
              <a:rPr lang="en-US" altLang="zh-CN" dirty="0" smtClean="0"/>
              <a:t>(__name__)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("/",methods=["</a:t>
            </a:r>
            <a:r>
              <a:rPr lang="en-US" altLang="zh-CN" dirty="0" smtClean="0">
                <a:solidFill>
                  <a:srgbClr val="FF0000"/>
                </a:solidFill>
              </a:rPr>
              <a:t>POST</a:t>
            </a:r>
            <a:r>
              <a:rPr lang="en-US" altLang="zh-CN" dirty="0" smtClean="0"/>
              <a:t>"])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en-US" altLang="zh-CN" dirty="0" smtClean="0"/>
              <a:t>    try:</a:t>
            </a:r>
            <a:endParaRPr lang="zh-CN" altLang="zh-CN" dirty="0" smtClean="0"/>
          </a:p>
          <a:p>
            <a:r>
              <a:rPr lang="en-US" altLang="zh-CN" dirty="0" smtClean="0"/>
              <a:t>        province=</a:t>
            </a:r>
            <a:r>
              <a:rPr lang="en-US" altLang="zh-CN" dirty="0" err="1" smtClean="0"/>
              <a:t>flask.request.</a:t>
            </a:r>
            <a:r>
              <a:rPr lang="en-US" altLang="zh-CN" dirty="0" err="1" smtClean="0">
                <a:solidFill>
                  <a:srgbClr val="FF0000"/>
                </a:solidFill>
              </a:rPr>
              <a:t>form</a:t>
            </a:r>
            <a:r>
              <a:rPr lang="en-US" altLang="zh-CN" dirty="0" err="1" smtClean="0"/>
              <a:t>.get</a:t>
            </a:r>
            <a:r>
              <a:rPr lang="en-US" altLang="zh-CN" dirty="0" smtClean="0"/>
              <a:t>("province") if "province" in </a:t>
            </a:r>
            <a:r>
              <a:rPr lang="en-US" altLang="zh-CN" dirty="0" err="1" smtClean="0"/>
              <a:t>flask.request.form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city = </a:t>
            </a:r>
            <a:r>
              <a:rPr lang="en-US" altLang="zh-CN" dirty="0" err="1" smtClean="0"/>
              <a:t>flask.request.</a:t>
            </a:r>
            <a:r>
              <a:rPr lang="en-US" altLang="zh-CN" dirty="0" err="1" smtClean="0">
                <a:solidFill>
                  <a:srgbClr val="FF0000"/>
                </a:solidFill>
              </a:rPr>
              <a:t>form</a:t>
            </a:r>
            <a:r>
              <a:rPr lang="en-US" altLang="zh-CN" dirty="0" err="1" smtClean="0"/>
              <a:t>.get</a:t>
            </a:r>
            <a:r>
              <a:rPr lang="en-US" altLang="zh-CN" dirty="0" smtClean="0"/>
              <a:t>("city") if "city" in </a:t>
            </a:r>
            <a:r>
              <a:rPr lang="en-US" altLang="zh-CN" dirty="0" err="1" smtClean="0"/>
              <a:t>flask.request.form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return province+","+city</a:t>
            </a:r>
            <a:endParaRPr lang="zh-CN" altLang="zh-CN" dirty="0" smtClean="0"/>
          </a:p>
          <a:p>
            <a:r>
              <a:rPr lang="en-US" altLang="zh-CN" dirty="0" smtClean="0"/>
              <a:t>    except Exception as err:</a:t>
            </a:r>
            <a:endParaRPr lang="zh-CN" altLang="zh-CN" dirty="0" smtClean="0"/>
          </a:p>
          <a:p>
            <a:r>
              <a:rPr lang="en-US" altLang="zh-CN" dirty="0" smtClean="0"/>
              <a:t>        return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(err)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2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1.1.1  </a:t>
            </a:r>
            <a:r>
              <a:rPr lang="zh-CN" altLang="zh-CN" sz="4000" dirty="0"/>
              <a:t>爬虫程序</a:t>
            </a:r>
            <a:r>
              <a:rPr lang="zh-CN" altLang="zh-CN" sz="4000" dirty="0" smtClean="0"/>
              <a:t>简介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        </a:t>
            </a:r>
            <a:r>
              <a:rPr lang="zh-CN" altLang="zh-CN" sz="2800" dirty="0" smtClean="0"/>
              <a:t>爬虫程序是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一组客户端程序</a:t>
            </a:r>
            <a:r>
              <a:rPr lang="zh-CN" altLang="zh-CN" sz="2800" dirty="0" smtClean="0"/>
              <a:t>，它的功能是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访问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web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服务器</a:t>
            </a:r>
            <a:r>
              <a:rPr lang="zh-CN" altLang="zh-CN" sz="2800" dirty="0" smtClean="0"/>
              <a:t>，从服务器中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获取网页代码</a:t>
            </a:r>
            <a:r>
              <a:rPr lang="zh-CN" altLang="zh-CN" sz="2800" dirty="0" smtClean="0"/>
              <a:t>，网页代码中包含了很多各种各样的数据信息，程序从中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提取</a:t>
            </a:r>
            <a:r>
              <a:rPr lang="zh-CN" altLang="zh-CN" sz="2800" dirty="0" smtClean="0"/>
              <a:t>所关心的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数据</a:t>
            </a:r>
            <a:r>
              <a:rPr lang="zh-CN" altLang="zh-CN" sz="2800" dirty="0" smtClean="0"/>
              <a:t>，把数据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整理</a:t>
            </a:r>
            <a:r>
              <a:rPr lang="zh-CN" altLang="zh-CN" sz="2800" dirty="0" smtClean="0"/>
              <a:t>后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存储在本地</a:t>
            </a:r>
            <a:r>
              <a:rPr lang="zh-CN" altLang="zh-CN" sz="2800" dirty="0" smtClean="0"/>
              <a:t>的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数据库</a:t>
            </a:r>
            <a:r>
              <a:rPr lang="zh-CN" altLang="zh-CN" sz="2800" dirty="0" smtClean="0"/>
              <a:t>中，这些数据将应用在</a:t>
            </a:r>
            <a:r>
              <a:rPr lang="zh-CN" altLang="zh-CN" sz="2800" b="1" dirty="0" smtClean="0">
                <a:solidFill>
                  <a:srgbClr val="FF0000"/>
                </a:solidFill>
              </a:rPr>
              <a:t>数据分析</a:t>
            </a:r>
            <a:r>
              <a:rPr lang="zh-CN" altLang="zh-CN" sz="2800" dirty="0" smtClean="0"/>
              <a:t>等领域中。</a:t>
            </a: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zh-CN" dirty="0" smtClean="0"/>
              <a:t>值得注意的是在服务器中要指定：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("/",methods=["POST"])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zh-CN" altLang="zh-CN" dirty="0" smtClean="0"/>
              <a:t>表明函数这个函数接受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请求。默认时只接受</a:t>
            </a:r>
            <a:r>
              <a:rPr lang="en-US" altLang="zh-CN" dirty="0" smtClean="0"/>
              <a:t>GET</a:t>
            </a:r>
            <a:r>
              <a:rPr lang="zh-CN" altLang="zh-CN" dirty="0" smtClean="0"/>
              <a:t>请求，如果要接受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请求就必须明确指明，如果写成：</a:t>
            </a:r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("/",methods=["</a:t>
            </a:r>
            <a:r>
              <a:rPr lang="en-US" altLang="zh-CN" dirty="0" err="1" smtClean="0"/>
              <a:t>GET","POST</a:t>
            </a:r>
            <a:r>
              <a:rPr lang="en-US" altLang="zh-CN" dirty="0" smtClean="0"/>
              <a:t>"])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zh-CN" altLang="zh-CN" dirty="0" smtClean="0"/>
              <a:t>那么这个函数即可以接受</a:t>
            </a:r>
            <a:r>
              <a:rPr lang="en-US" altLang="zh-CN" dirty="0" smtClean="0"/>
              <a:t>GET</a:t>
            </a:r>
            <a:r>
              <a:rPr lang="zh-CN" altLang="zh-CN" dirty="0" smtClean="0"/>
              <a:t>请求也可以接受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请求。</a:t>
            </a:r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zh-CN" altLang="zh-CN" dirty="0" smtClean="0"/>
              <a:t>我们先运行</a:t>
            </a:r>
            <a:r>
              <a:rPr lang="en-US" altLang="zh-CN" dirty="0" err="1" smtClean="0"/>
              <a:t>server.py</a:t>
            </a:r>
            <a:r>
              <a:rPr lang="zh-CN" altLang="zh-CN" dirty="0" smtClean="0"/>
              <a:t>建立</a:t>
            </a:r>
            <a:r>
              <a:rPr lang="en-US" altLang="zh-CN" dirty="0" smtClean="0"/>
              <a:t>web</a:t>
            </a:r>
            <a:r>
              <a:rPr lang="zh-CN" altLang="zh-CN" dirty="0" smtClean="0"/>
              <a:t>网站，再运行</a:t>
            </a:r>
            <a:r>
              <a:rPr lang="en-US" altLang="zh-CN" dirty="0" err="1" smtClean="0"/>
              <a:t>client.py</a:t>
            </a:r>
            <a:r>
              <a:rPr lang="zh-CN" altLang="zh-CN" dirty="0" smtClean="0"/>
              <a:t>，可以看到</a:t>
            </a:r>
            <a:r>
              <a:rPr lang="en-US" altLang="zh-CN" dirty="0" err="1" smtClean="0"/>
              <a:t>client.py</a:t>
            </a:r>
            <a:r>
              <a:rPr lang="zh-CN" altLang="zh-CN" dirty="0" smtClean="0"/>
              <a:t>的结果是：</a:t>
            </a:r>
          </a:p>
          <a:p>
            <a:r>
              <a:rPr lang="zh-CN" altLang="zh-CN" dirty="0" smtClean="0"/>
              <a:t>广东</a:t>
            </a:r>
            <a:r>
              <a:rPr lang="en-US" altLang="zh-CN" dirty="0" smtClean="0"/>
              <a:t>,</a:t>
            </a:r>
            <a:r>
              <a:rPr lang="zh-CN" altLang="zh-CN" dirty="0" smtClean="0"/>
              <a:t>深圳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71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/>
              <a:t>1.4.3 GET</a:t>
            </a:r>
            <a:r>
              <a:rPr lang="zh-CN" altLang="zh-CN" sz="4000" b="1" dirty="0" smtClean="0"/>
              <a:t>与</a:t>
            </a:r>
            <a:r>
              <a:rPr lang="en-US" altLang="zh-CN" sz="4000" b="1" dirty="0" smtClean="0"/>
              <a:t>POST</a:t>
            </a:r>
            <a:r>
              <a:rPr lang="zh-CN" altLang="zh-CN" sz="4000" b="1" dirty="0" smtClean="0"/>
              <a:t>的混合使用</a:t>
            </a:r>
            <a:endParaRPr lang="zh-CN" altLang="zh-CN" sz="4000" dirty="0" smtClean="0"/>
          </a:p>
          <a:p>
            <a:pPr algn="ctr"/>
            <a:endParaRPr lang="zh-CN" altLang="zh-CN" sz="4000" dirty="0"/>
          </a:p>
        </p:txBody>
      </p:sp>
    </p:spTree>
    <p:extLst>
      <p:ext uri="{BB962C8B-B14F-4D97-AF65-F5344CB8AC3E}">
        <p14:creationId xmlns:p14="http://schemas.microsoft.com/office/powerpoint/2010/main" val="9108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zh-CN" dirty="0" smtClean="0"/>
              <a:t>实际上在应用中客户端客户同时使用</a:t>
            </a:r>
            <a:r>
              <a:rPr lang="en-US" altLang="zh-CN" dirty="0" smtClean="0"/>
              <a:t>GET</a:t>
            </a:r>
            <a:r>
              <a:rPr lang="zh-CN" altLang="zh-CN" dirty="0" smtClean="0"/>
              <a:t>与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向服务器发送数据，一般</a:t>
            </a:r>
            <a:r>
              <a:rPr lang="en-US" altLang="zh-CN" dirty="0" smtClean="0"/>
              <a:t>GET</a:t>
            </a:r>
            <a:r>
              <a:rPr lang="zh-CN" altLang="zh-CN" dirty="0" smtClean="0"/>
              <a:t>的数据时放在地址栏后面的，参数简单，数据量少，而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的数据时表单数据，数据量大。</a:t>
            </a:r>
          </a:p>
          <a:p>
            <a:r>
              <a:rPr lang="zh-CN" altLang="zh-CN" dirty="0" smtClean="0"/>
              <a:t>例：客户端向服务器发送一个城市的简介，服务器接收后返回收到的信息。</a:t>
            </a:r>
          </a:p>
          <a:p>
            <a:r>
              <a:rPr lang="zh-CN" altLang="zh-CN" dirty="0" smtClean="0"/>
              <a:t>我们把省份</a:t>
            </a:r>
            <a:r>
              <a:rPr lang="en-US" altLang="zh-CN" dirty="0" smtClean="0"/>
              <a:t>province</a:t>
            </a:r>
            <a:r>
              <a:rPr lang="zh-CN" altLang="zh-CN" dirty="0" smtClean="0"/>
              <a:t>与城市</a:t>
            </a:r>
            <a:r>
              <a:rPr lang="en-US" altLang="zh-CN" dirty="0" smtClean="0"/>
              <a:t>city</a:t>
            </a:r>
            <a:r>
              <a:rPr lang="zh-CN" altLang="zh-CN" dirty="0" smtClean="0"/>
              <a:t>的名称放在</a:t>
            </a:r>
            <a:r>
              <a:rPr lang="en-US" altLang="zh-CN" dirty="0" err="1" smtClean="0"/>
              <a:t>url</a:t>
            </a:r>
            <a:r>
              <a:rPr lang="zh-CN" altLang="zh-CN" dirty="0" smtClean="0"/>
              <a:t>地址栏后面采用</a:t>
            </a:r>
            <a:r>
              <a:rPr lang="en-US" altLang="zh-CN" dirty="0" smtClean="0"/>
              <a:t>GET</a:t>
            </a:r>
            <a:r>
              <a:rPr lang="zh-CN" altLang="zh-CN" dirty="0" smtClean="0"/>
              <a:t>方式发送给服务器，然后把城市的简介用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方法发送给服务器，客户端程序如下：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94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urllib.parse</a:t>
            </a:r>
            <a:endParaRPr lang="zh-CN" altLang="zh-CN" dirty="0" smtClean="0"/>
          </a:p>
          <a:p>
            <a:r>
              <a:rPr lang="en-US" altLang="zh-CN" dirty="0" smtClean="0"/>
              <a:t>import </a:t>
            </a:r>
            <a:r>
              <a:rPr lang="en-US" altLang="zh-CN" dirty="0" err="1" smtClean="0"/>
              <a:t>urllib.request</a:t>
            </a:r>
            <a:endParaRPr lang="zh-CN" altLang="zh-CN" dirty="0" smtClean="0"/>
          </a:p>
          <a:p>
            <a:r>
              <a:rPr lang="en-US" altLang="zh-CN" dirty="0" err="1" smtClean="0"/>
              <a:t>url</a:t>
            </a:r>
            <a:r>
              <a:rPr lang="en-US" altLang="zh-CN" dirty="0" smtClean="0"/>
              <a:t>="</a:t>
            </a:r>
            <a:r>
              <a:rPr lang="en-US" altLang="zh-CN" dirty="0" err="1" smtClean="0"/>
              <a:t>http://127.0.0.1:5000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smtClean="0"/>
              <a:t>note="</a:t>
            </a:r>
            <a:r>
              <a:rPr lang="zh-CN" altLang="zh-CN" dirty="0" smtClean="0"/>
              <a:t>深圳依山傍海，气候宜人，实在是适合人类居住的绝佳地。这里四季如春，干净整洁，比邻香港，拥有着丰富的自然景观和人文气息。匆匆过客注意到的也许只有它的时尚繁华，忙碌的暂居者也可能对它有着不识城市真面目之感。只有世代在此生活的老深圳人，才默默的看着它从贫穷走向富饶经历了怎样的艰辛。</a:t>
            </a:r>
            <a:r>
              <a:rPr lang="en-US" altLang="zh-CN" dirty="0" smtClean="0"/>
              <a:t>"</a:t>
            </a:r>
            <a:endParaRPr lang="zh-CN" altLang="zh-CN" dirty="0" smtClean="0"/>
          </a:p>
          <a:p>
            <a:r>
              <a:rPr lang="en-US" altLang="zh-CN" dirty="0" smtClean="0"/>
              <a:t>try:</a:t>
            </a:r>
            <a:endParaRPr lang="zh-CN" altLang="zh-CN" dirty="0" smtClean="0"/>
          </a:p>
          <a:p>
            <a:r>
              <a:rPr lang="en-US" altLang="zh-CN" dirty="0" smtClean="0"/>
              <a:t>    province= </a:t>
            </a:r>
            <a:r>
              <a:rPr lang="en-US" altLang="zh-CN" dirty="0" err="1" smtClean="0"/>
              <a:t>urllib.parse.quote</a:t>
            </a:r>
            <a:r>
              <a:rPr lang="en-US" altLang="zh-CN" dirty="0" smtClean="0"/>
              <a:t>("</a:t>
            </a:r>
            <a:r>
              <a:rPr lang="zh-CN" altLang="zh-CN" dirty="0" smtClean="0"/>
              <a:t>广东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    city= </a:t>
            </a:r>
            <a:r>
              <a:rPr lang="en-US" altLang="zh-CN" dirty="0" err="1" smtClean="0"/>
              <a:t>urllib.parse.quote</a:t>
            </a:r>
            <a:r>
              <a:rPr lang="en-US" altLang="zh-CN" dirty="0" smtClean="0"/>
              <a:t>("</a:t>
            </a:r>
            <a:r>
              <a:rPr lang="zh-CN" altLang="zh-CN" dirty="0" smtClean="0"/>
              <a:t>深圳</a:t>
            </a:r>
            <a:r>
              <a:rPr lang="en-US" altLang="zh-CN" dirty="0" smtClean="0"/>
              <a:t>")</a:t>
            </a:r>
            <a:endParaRPr lang="zh-CN" altLang="zh-CN" dirty="0" smtClean="0"/>
          </a:p>
          <a:p>
            <a:r>
              <a:rPr lang="en-US" altLang="zh-CN" dirty="0" smtClean="0"/>
              <a:t>    note= "note="+</a:t>
            </a:r>
            <a:r>
              <a:rPr lang="en-US" altLang="zh-CN" dirty="0" err="1" smtClean="0"/>
              <a:t>urllib.parse.quote</a:t>
            </a:r>
            <a:r>
              <a:rPr lang="en-US" altLang="zh-CN" dirty="0" smtClean="0"/>
              <a:t>(note)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param</a:t>
            </a:r>
            <a:r>
              <a:rPr lang="en-US" altLang="zh-CN" dirty="0" smtClean="0"/>
              <a:t>="province="+province+"&amp;city="+city</a:t>
            </a:r>
            <a:endParaRPr lang="zh-CN" altLang="zh-CN" dirty="0" smtClean="0"/>
          </a:p>
          <a:p>
            <a:r>
              <a:rPr lang="en-US" altLang="zh-CN" dirty="0" smtClean="0"/>
              <a:t>    html=</a:t>
            </a:r>
            <a:r>
              <a:rPr lang="en-US" altLang="zh-CN" dirty="0" err="1" smtClean="0"/>
              <a:t>urllib.request.urlopen</a:t>
            </a:r>
            <a:r>
              <a:rPr lang="en-US" altLang="zh-CN" dirty="0" smtClean="0"/>
              <a:t>("</a:t>
            </a:r>
            <a:r>
              <a:rPr lang="en-US" altLang="zh-CN" dirty="0" err="1" smtClean="0"/>
              <a:t>http://127.0.0.1:5000?</a:t>
            </a:r>
            <a:r>
              <a:rPr lang="en-US" altLang="zh-CN" dirty="0" smtClean="0"/>
              <a:t>"+</a:t>
            </a:r>
            <a:r>
              <a:rPr lang="en-US" altLang="zh-CN" dirty="0" err="1" smtClean="0"/>
              <a:t>param,data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note.encode</a:t>
            </a:r>
            <a:r>
              <a:rPr lang="en-US" altLang="zh-CN" dirty="0" smtClean="0"/>
              <a:t>())</a:t>
            </a:r>
            <a:endParaRPr lang="zh-CN" altLang="zh-CN" dirty="0" smtClean="0"/>
          </a:p>
          <a:p>
            <a:r>
              <a:rPr lang="en-US" altLang="zh-CN" dirty="0" smtClean="0"/>
              <a:t>    html = </a:t>
            </a:r>
            <a:r>
              <a:rPr lang="en-US" altLang="zh-CN" dirty="0" err="1" smtClean="0"/>
              <a:t>html.read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    html = </a:t>
            </a:r>
            <a:r>
              <a:rPr lang="en-US" altLang="zh-CN" dirty="0" err="1" smtClean="0"/>
              <a:t>html.decode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r>
              <a:rPr lang="en-US" altLang="zh-CN" dirty="0" smtClean="0"/>
              <a:t>    print(html)</a:t>
            </a:r>
            <a:endParaRPr lang="zh-CN" altLang="zh-CN" dirty="0" smtClean="0"/>
          </a:p>
          <a:p>
            <a:r>
              <a:rPr lang="en-US" altLang="zh-CN" dirty="0" smtClean="0"/>
              <a:t>except Exception as err:</a:t>
            </a:r>
            <a:endParaRPr lang="zh-CN" altLang="zh-CN" dirty="0" smtClean="0"/>
          </a:p>
          <a:p>
            <a:r>
              <a:rPr lang="en-US" altLang="zh-CN" dirty="0" smtClean="0"/>
              <a:t>    print(err)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267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zh-CN" dirty="0" smtClean="0"/>
              <a:t>服务器程序如下：</a:t>
            </a:r>
          </a:p>
          <a:p>
            <a:r>
              <a:rPr lang="en-US" altLang="zh-CN" dirty="0" smtClean="0"/>
              <a:t>import flask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dirty="0" err="1" smtClean="0"/>
              <a:t>flask.Flask</a:t>
            </a:r>
            <a:r>
              <a:rPr lang="en-US" altLang="zh-CN" dirty="0" smtClean="0"/>
              <a:t>(__name__)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("/",methods=["</a:t>
            </a:r>
            <a:r>
              <a:rPr lang="en-US" altLang="zh-CN" dirty="0" err="1" smtClean="0"/>
              <a:t>GET","POST</a:t>
            </a:r>
            <a:r>
              <a:rPr lang="en-US" altLang="zh-CN" dirty="0" smtClean="0"/>
              <a:t>"])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en-US" altLang="zh-CN" dirty="0" smtClean="0"/>
              <a:t>    try:</a:t>
            </a:r>
            <a:endParaRPr lang="zh-CN" altLang="zh-CN" dirty="0" smtClean="0"/>
          </a:p>
          <a:p>
            <a:r>
              <a:rPr lang="en-US" altLang="zh-CN" dirty="0" smtClean="0"/>
              <a:t>        province=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("province") if "province" in </a:t>
            </a:r>
            <a:r>
              <a:rPr lang="en-US" altLang="zh-CN" dirty="0" err="1" smtClean="0"/>
              <a:t>flask.request.args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city = 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("city") if "city" in </a:t>
            </a:r>
            <a:r>
              <a:rPr lang="en-US" altLang="zh-CN" dirty="0" err="1" smtClean="0"/>
              <a:t>flask.request.args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note = </a:t>
            </a:r>
            <a:r>
              <a:rPr lang="en-US" altLang="zh-CN" dirty="0" err="1" smtClean="0"/>
              <a:t>flask.request.form.get</a:t>
            </a:r>
            <a:r>
              <a:rPr lang="en-US" altLang="zh-CN" dirty="0" smtClean="0"/>
              <a:t>("note") if "note" in </a:t>
            </a:r>
            <a:r>
              <a:rPr lang="en-US" altLang="zh-CN" dirty="0" err="1" smtClean="0"/>
              <a:t>flask.request.form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return province+","+city+"\n"+note</a:t>
            </a:r>
            <a:endParaRPr lang="zh-CN" altLang="zh-CN" dirty="0" smtClean="0"/>
          </a:p>
          <a:p>
            <a:r>
              <a:rPr lang="en-US" altLang="zh-CN" dirty="0" smtClean="0"/>
              <a:t>    except Exception as err:</a:t>
            </a:r>
            <a:endParaRPr lang="zh-CN" altLang="zh-CN" dirty="0" smtClean="0"/>
          </a:p>
          <a:p>
            <a:r>
              <a:rPr lang="en-US" altLang="zh-CN" dirty="0" smtClean="0"/>
              <a:t>        return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(err)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56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/>
              <a:t>我们看到服务器接收</a:t>
            </a:r>
            <a:r>
              <a:rPr lang="en-US" altLang="zh-CN" dirty="0" smtClean="0"/>
              <a:t>GET</a:t>
            </a:r>
            <a:r>
              <a:rPr lang="zh-CN" altLang="zh-CN" dirty="0" smtClean="0"/>
              <a:t>的参数采用</a:t>
            </a:r>
            <a:r>
              <a:rPr lang="en-US" altLang="zh-CN" dirty="0" err="1" smtClean="0"/>
              <a:t>flask.request.args.get</a:t>
            </a:r>
            <a:r>
              <a:rPr lang="en-US" altLang="zh-CN" dirty="0" smtClean="0"/>
              <a:t>(</a:t>
            </a:r>
            <a:r>
              <a:rPr lang="zh-CN" altLang="zh-CN" dirty="0" smtClean="0"/>
              <a:t>参数</a:t>
            </a:r>
            <a:r>
              <a:rPr lang="en-US" altLang="zh-CN" dirty="0" smtClean="0"/>
              <a:t>)</a:t>
            </a:r>
            <a:r>
              <a:rPr lang="zh-CN" altLang="zh-CN" dirty="0" smtClean="0"/>
              <a:t>与接收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参数的方法</a:t>
            </a:r>
            <a:r>
              <a:rPr lang="en-US" altLang="zh-CN" dirty="0" err="1" smtClean="0"/>
              <a:t>flask.request.form.get</a:t>
            </a:r>
            <a:r>
              <a:rPr lang="en-US" altLang="zh-CN" dirty="0" smtClean="0"/>
              <a:t>(</a:t>
            </a:r>
            <a:r>
              <a:rPr lang="zh-CN" altLang="zh-CN" dirty="0" smtClean="0"/>
              <a:t>参数</a:t>
            </a:r>
            <a:r>
              <a:rPr lang="en-US" altLang="zh-CN" dirty="0" smtClean="0"/>
              <a:t>)</a:t>
            </a:r>
            <a:r>
              <a:rPr lang="zh-CN" altLang="zh-CN" dirty="0" smtClean="0"/>
              <a:t>是不同的，实际上可以把它们进行统一成</a:t>
            </a:r>
            <a:r>
              <a:rPr lang="en-US" altLang="zh-CN" dirty="0" err="1" smtClean="0"/>
              <a:t>flask.request.</a:t>
            </a:r>
            <a:r>
              <a:rPr lang="en-US" altLang="zh-CN" dirty="0" err="1" smtClean="0">
                <a:solidFill>
                  <a:srgbClr val="FF0000"/>
                </a:solidFill>
              </a:rPr>
              <a:t>values</a:t>
            </a:r>
            <a:r>
              <a:rPr lang="en-US" altLang="zh-CN" dirty="0" err="1" smtClean="0"/>
              <a:t>.get</a:t>
            </a:r>
            <a:r>
              <a:rPr lang="en-US" altLang="zh-CN" dirty="0" smtClean="0"/>
              <a:t>(</a:t>
            </a:r>
            <a:r>
              <a:rPr lang="zh-CN" altLang="zh-CN" dirty="0" smtClean="0"/>
              <a:t>参数</a:t>
            </a:r>
            <a:r>
              <a:rPr lang="en-US" altLang="zh-CN" dirty="0" smtClean="0"/>
              <a:t>)</a:t>
            </a:r>
            <a:r>
              <a:rPr lang="zh-CN" altLang="zh-CN" dirty="0" smtClean="0"/>
              <a:t>，采用这个方法可以获取</a:t>
            </a:r>
            <a:r>
              <a:rPr lang="en-US" altLang="zh-CN" dirty="0" smtClean="0"/>
              <a:t>GET</a:t>
            </a:r>
            <a:r>
              <a:rPr lang="zh-CN" altLang="zh-CN" dirty="0" smtClean="0"/>
              <a:t>的参数也可以获取</a:t>
            </a:r>
            <a:r>
              <a:rPr lang="en-US" altLang="zh-CN" dirty="0" smtClean="0"/>
              <a:t>POST</a:t>
            </a:r>
            <a:r>
              <a:rPr lang="zh-CN" altLang="zh-CN" dirty="0" smtClean="0"/>
              <a:t>的参数，即服务器程序可以进一步改进如下：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634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import flask</a:t>
            </a:r>
            <a:endParaRPr lang="zh-CN" altLang="zh-CN" dirty="0" smtClean="0"/>
          </a:p>
          <a:p>
            <a:r>
              <a:rPr lang="en-US" altLang="zh-CN" dirty="0" smtClean="0"/>
              <a:t>app=</a:t>
            </a:r>
            <a:r>
              <a:rPr lang="en-US" altLang="zh-CN" dirty="0" err="1" smtClean="0"/>
              <a:t>flask.Flask</a:t>
            </a:r>
            <a:r>
              <a:rPr lang="en-US" altLang="zh-CN" dirty="0" smtClean="0"/>
              <a:t>(__name__)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@</a:t>
            </a:r>
            <a:r>
              <a:rPr lang="en-US" altLang="zh-CN" dirty="0" err="1" smtClean="0"/>
              <a:t>app.route</a:t>
            </a:r>
            <a:r>
              <a:rPr lang="en-US" altLang="zh-CN" dirty="0" smtClean="0"/>
              <a:t>("/",methods=["</a:t>
            </a:r>
            <a:r>
              <a:rPr lang="en-US" altLang="zh-CN" dirty="0" err="1" smtClean="0"/>
              <a:t>GET","POST</a:t>
            </a:r>
            <a:r>
              <a:rPr lang="en-US" altLang="zh-CN" dirty="0" smtClean="0"/>
              <a:t>"])</a:t>
            </a:r>
            <a:endParaRPr lang="zh-CN" altLang="zh-CN" dirty="0" smtClean="0"/>
          </a:p>
          <a:p>
            <a:r>
              <a:rPr lang="en-US" altLang="zh-CN" dirty="0" smtClean="0"/>
              <a:t>def index():</a:t>
            </a:r>
            <a:endParaRPr lang="zh-CN" altLang="zh-CN" dirty="0" smtClean="0"/>
          </a:p>
          <a:p>
            <a:r>
              <a:rPr lang="en-US" altLang="zh-CN" dirty="0" smtClean="0"/>
              <a:t>    try:</a:t>
            </a:r>
            <a:endParaRPr lang="zh-CN" altLang="zh-CN" dirty="0" smtClean="0"/>
          </a:p>
          <a:p>
            <a:r>
              <a:rPr lang="en-US" altLang="zh-CN" dirty="0" smtClean="0"/>
              <a:t>        province=</a:t>
            </a:r>
            <a:r>
              <a:rPr lang="en-US" altLang="zh-CN" dirty="0" err="1" smtClean="0"/>
              <a:t>flask.request.values.get</a:t>
            </a:r>
            <a:r>
              <a:rPr lang="en-US" altLang="zh-CN" dirty="0" smtClean="0"/>
              <a:t>("province") if "province" in </a:t>
            </a:r>
            <a:r>
              <a:rPr lang="en-US" altLang="zh-CN" dirty="0" err="1" smtClean="0"/>
              <a:t>flask.request.values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city = </a:t>
            </a:r>
            <a:r>
              <a:rPr lang="en-US" altLang="zh-CN" dirty="0" err="1" smtClean="0"/>
              <a:t>flask.request.values.get</a:t>
            </a:r>
            <a:r>
              <a:rPr lang="en-US" altLang="zh-CN" dirty="0" smtClean="0"/>
              <a:t>("city") if "city" in </a:t>
            </a:r>
            <a:r>
              <a:rPr lang="en-US" altLang="zh-CN" dirty="0" err="1" smtClean="0"/>
              <a:t>flask.request.values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note = </a:t>
            </a:r>
            <a:r>
              <a:rPr lang="en-US" altLang="zh-CN" dirty="0" err="1" smtClean="0"/>
              <a:t>flask.request.values.get</a:t>
            </a:r>
            <a:r>
              <a:rPr lang="en-US" altLang="zh-CN" dirty="0" smtClean="0"/>
              <a:t>("note") if "note" in </a:t>
            </a:r>
            <a:r>
              <a:rPr lang="en-US" altLang="zh-CN" dirty="0" err="1" smtClean="0"/>
              <a:t>flask.request.values</a:t>
            </a:r>
            <a:r>
              <a:rPr lang="en-US" altLang="zh-CN" dirty="0" smtClean="0"/>
              <a:t> else ""</a:t>
            </a:r>
            <a:endParaRPr lang="zh-CN" altLang="zh-CN" dirty="0" smtClean="0"/>
          </a:p>
          <a:p>
            <a:r>
              <a:rPr lang="en-US" altLang="zh-CN" dirty="0" smtClean="0"/>
              <a:t>        return province+","+city+"\n"+note</a:t>
            </a:r>
            <a:endParaRPr lang="zh-CN" altLang="zh-CN" dirty="0" smtClean="0"/>
          </a:p>
          <a:p>
            <a:r>
              <a:rPr lang="en-US" altLang="zh-CN" dirty="0" smtClean="0"/>
              <a:t>    except Exception as err:</a:t>
            </a:r>
            <a:endParaRPr lang="zh-CN" altLang="zh-CN" dirty="0" smtClean="0"/>
          </a:p>
          <a:p>
            <a:r>
              <a:rPr lang="en-US" altLang="zh-CN" dirty="0" smtClean="0"/>
              <a:t>        return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(err)</a:t>
            </a:r>
            <a:endParaRPr lang="zh-CN" altLang="zh-CN" dirty="0" smtClean="0"/>
          </a:p>
          <a:p>
            <a:r>
              <a:rPr lang="en-US" altLang="zh-CN" dirty="0" smtClean="0"/>
              <a:t> </a:t>
            </a:r>
            <a:endParaRPr lang="zh-CN" altLang="zh-CN" dirty="0" smtClean="0"/>
          </a:p>
          <a:p>
            <a:r>
              <a:rPr lang="en-US" altLang="zh-CN" dirty="0" smtClean="0"/>
              <a:t>if __name__=="__main__":</a:t>
            </a:r>
            <a:endParaRPr lang="zh-CN" altLang="zh-CN" dirty="0" smtClean="0"/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app.run</a:t>
            </a:r>
            <a:r>
              <a:rPr lang="en-US" altLang="zh-CN" dirty="0" smtClean="0"/>
              <a:t>()</a:t>
            </a:r>
            <a:endParaRPr lang="zh-CN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344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/>
              <a:t>1.1  </a:t>
            </a:r>
            <a:r>
              <a:rPr lang="en-US" altLang="zh-CN" sz="2800" b="1" dirty="0" smtClean="0"/>
              <a:t>Python</a:t>
            </a:r>
            <a:r>
              <a:rPr lang="zh-CN" altLang="zh-CN" sz="2800" b="1" dirty="0" smtClean="0"/>
              <a:t>爬虫</a:t>
            </a:r>
            <a:r>
              <a:rPr lang="zh-CN" altLang="zh-CN" sz="2800" b="1" dirty="0"/>
              <a:t>程序开发环境</a:t>
            </a:r>
            <a:endParaRPr lang="zh-CN" altLang="zh-CN" sz="2800" dirty="0"/>
          </a:p>
          <a:p>
            <a:r>
              <a:rPr lang="en-US" altLang="zh-CN" sz="2800" b="1" dirty="0"/>
              <a:t>1.2  Flask</a:t>
            </a:r>
            <a:r>
              <a:rPr lang="zh-CN" altLang="en-US" sz="2800" b="1" dirty="0"/>
              <a:t>简介和</a:t>
            </a:r>
            <a:r>
              <a:rPr lang="en-US" altLang="zh-CN" sz="2800" b="1" dirty="0" err="1"/>
              <a:t>urllib</a:t>
            </a:r>
            <a:r>
              <a:rPr lang="zh-CN" altLang="en-US" sz="2800" b="1" dirty="0"/>
              <a:t>程序包访问</a:t>
            </a:r>
            <a:r>
              <a:rPr lang="en-US" altLang="zh-CN" sz="2800" b="1" dirty="0"/>
              <a:t>web</a:t>
            </a:r>
            <a:r>
              <a:rPr lang="zh-CN" altLang="en-US" sz="2800" b="1" dirty="0"/>
              <a:t>网站</a:t>
            </a:r>
            <a:endParaRPr lang="en-US" altLang="zh-CN" sz="2800" b="1" dirty="0"/>
          </a:p>
          <a:p>
            <a:r>
              <a:rPr lang="en-US" altLang="zh-CN" sz="2800" b="1" dirty="0"/>
              <a:t>1.3  Get</a:t>
            </a:r>
            <a:r>
              <a:rPr lang="zh-CN" altLang="en-US" sz="2800" b="1" dirty="0"/>
              <a:t>方法访问网站</a:t>
            </a:r>
            <a:endParaRPr lang="en-US" altLang="zh-CN" sz="2800" b="1" dirty="0"/>
          </a:p>
          <a:p>
            <a:r>
              <a:rPr lang="en-US" altLang="zh-CN" sz="2800" b="1" dirty="0"/>
              <a:t>1.4  POST</a:t>
            </a:r>
            <a:r>
              <a:rPr lang="zh-CN" altLang="en-US" sz="2800" b="1" dirty="0"/>
              <a:t>方法向网站发送</a:t>
            </a:r>
            <a:r>
              <a:rPr lang="zh-CN" altLang="en-US" sz="2800" b="1" dirty="0" smtClean="0"/>
              <a:t>数据、</a:t>
            </a:r>
            <a:r>
              <a:rPr lang="en-US" altLang="zh-CN" sz="2800" b="1" dirty="0" smtClean="0"/>
              <a:t>GET+POST</a:t>
            </a:r>
            <a:r>
              <a:rPr lang="zh-CN" altLang="en-US" sz="2800" b="1" dirty="0" smtClean="0"/>
              <a:t>混合方法向网站发送数据</a:t>
            </a:r>
            <a:endParaRPr lang="zh-CN" altLang="en-US" sz="2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92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 smtClean="0"/>
              <a:t>教学目标：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        </a:t>
            </a:r>
            <a:r>
              <a:rPr lang="zh-CN" altLang="zh-CN" sz="2800" dirty="0" smtClean="0"/>
              <a:t>爬虫程序爬取的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数据</a:t>
            </a:r>
            <a:r>
              <a:rPr lang="zh-CN" altLang="zh-CN" sz="2800" dirty="0" smtClean="0"/>
              <a:t>往往很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多</a:t>
            </a:r>
            <a:r>
              <a:rPr lang="zh-CN" altLang="zh-CN" sz="2800" dirty="0" smtClean="0"/>
              <a:t>，而且相关的数据往往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分布</a:t>
            </a:r>
            <a:r>
              <a:rPr lang="zh-CN" altLang="zh-CN" sz="2800" dirty="0" smtClean="0"/>
              <a:t>在很多不同的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网页</a:t>
            </a:r>
            <a:r>
              <a:rPr lang="zh-CN" altLang="zh-CN" sz="2800" dirty="0" smtClean="0"/>
              <a:t>中，甚至分布在相关联的很多不同的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网站</a:t>
            </a:r>
            <a:r>
              <a:rPr lang="zh-CN" altLang="zh-CN" sz="2800" dirty="0" smtClean="0"/>
              <a:t>中，爬虫程序必须能按链接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自动</a:t>
            </a:r>
            <a:r>
              <a:rPr lang="zh-CN" altLang="zh-CN" sz="2800" dirty="0" smtClean="0"/>
              <a:t>往返于这些不同的网站中去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爬取</a:t>
            </a:r>
            <a:r>
              <a:rPr lang="zh-CN" altLang="zh-CN" sz="2800" dirty="0" smtClean="0"/>
              <a:t>数据，一个爬虫程序爬取成百万上千万条的数据是常有的事，怎么样设计一个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高效</a:t>
            </a:r>
            <a:r>
              <a:rPr lang="zh-CN" altLang="zh-CN" sz="2800" dirty="0" smtClean="0"/>
              <a:t>率的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爬虫程序</a:t>
            </a:r>
            <a:r>
              <a:rPr lang="zh-CN" altLang="zh-CN" sz="2800" dirty="0" smtClean="0"/>
              <a:t>成了我们学习的重点</a:t>
            </a:r>
            <a:r>
              <a:rPr lang="zh-CN" altLang="en-US" sz="2800" dirty="0"/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1.1.2 Python</a:t>
            </a:r>
            <a:r>
              <a:rPr lang="zh-CN" altLang="zh-CN" sz="4000" dirty="0"/>
              <a:t>开发环境</a:t>
            </a:r>
            <a:r>
              <a:rPr lang="zh-CN" altLang="zh-CN" sz="4000" dirty="0" smtClean="0"/>
              <a:t>搭建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        Python</a:t>
            </a:r>
            <a:r>
              <a:rPr lang="zh-CN" altLang="zh-CN" sz="2800" dirty="0" smtClean="0"/>
              <a:t>是一种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面向对象</a:t>
            </a:r>
            <a:r>
              <a:rPr lang="zh-CN" altLang="zh-CN" sz="2800" dirty="0" smtClean="0"/>
              <a:t>的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解释型</a:t>
            </a:r>
            <a:r>
              <a:rPr lang="zh-CN" altLang="zh-CN" sz="2800" dirty="0" smtClean="0"/>
              <a:t>计算机</a:t>
            </a:r>
            <a:r>
              <a:rPr lang="zh-CN" altLang="zh-CN" sz="2800" b="1" dirty="0" smtClean="0">
                <a:solidFill>
                  <a:srgbClr val="C00000"/>
                </a:solidFill>
              </a:rPr>
              <a:t>程序设计</a:t>
            </a:r>
            <a:r>
              <a:rPr lang="zh-CN" altLang="zh-CN" sz="2800" dirty="0" smtClean="0"/>
              <a:t>语言，由荷兰人</a:t>
            </a:r>
            <a:r>
              <a:rPr lang="en-US" altLang="zh-CN" sz="2800" dirty="0" smtClean="0"/>
              <a:t>Guido van </a:t>
            </a:r>
            <a:r>
              <a:rPr lang="en-US" altLang="zh-CN" sz="2800" dirty="0" err="1" smtClean="0"/>
              <a:t>Rossum</a:t>
            </a:r>
            <a:r>
              <a:rPr lang="zh-CN" altLang="zh-CN" sz="2800" dirty="0" smtClean="0"/>
              <a:t>于</a:t>
            </a:r>
            <a:r>
              <a:rPr lang="en-US" altLang="zh-CN" sz="2800" dirty="0" smtClean="0"/>
              <a:t>1989</a:t>
            </a:r>
            <a:r>
              <a:rPr lang="zh-CN" altLang="zh-CN" sz="2800" dirty="0" smtClean="0"/>
              <a:t>年发明，第一个公开发行版发行于</a:t>
            </a:r>
            <a:r>
              <a:rPr lang="en-US" altLang="zh-CN" sz="2800" dirty="0" smtClean="0"/>
              <a:t>1991</a:t>
            </a:r>
            <a:r>
              <a:rPr lang="zh-CN" altLang="zh-CN" sz="2800" dirty="0" smtClean="0"/>
              <a:t>年。</a:t>
            </a:r>
            <a:endParaRPr lang="zh-CN" altLang="zh-CN" sz="24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Python</a:t>
            </a:r>
            <a:r>
              <a:rPr lang="zh-CN" altLang="zh-CN" sz="4000" dirty="0" smtClean="0"/>
              <a:t>语言特点：</a:t>
            </a:r>
            <a:endParaRPr lang="zh-CN" altLang="en-US" sz="40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69769541"/>
              </p:ext>
            </p:extLst>
          </p:nvPr>
        </p:nvGraphicFramePr>
        <p:xfrm>
          <a:off x="2076400" y="84355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252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1</a:t>
            </a:r>
            <a:r>
              <a:rPr lang="zh-CN" altLang="zh-CN" sz="2400" b="1" dirty="0" smtClean="0"/>
              <a:t>、</a:t>
            </a:r>
            <a:r>
              <a:rPr lang="en-US" altLang="zh-CN" sz="2400" b="1" dirty="0" smtClean="0"/>
              <a:t>IDLE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Python</a:t>
            </a:r>
            <a:r>
              <a:rPr lang="zh-CN" altLang="zh-CN" sz="2400" b="1" dirty="0" smtClean="0"/>
              <a:t>自带开发环境</a:t>
            </a:r>
            <a:r>
              <a:rPr lang="zh-CN" altLang="en-US" sz="2400" b="1" dirty="0" smtClean="0"/>
              <a:t>）</a:t>
            </a:r>
            <a:endParaRPr lang="zh-CN" altLang="zh-CN" sz="2400" dirty="0" smtClean="0"/>
          </a:p>
          <a:p>
            <a:r>
              <a:rPr lang="en-US" altLang="zh-CN" sz="2400" dirty="0" smtClean="0"/>
              <a:t>      Python</a:t>
            </a:r>
            <a:r>
              <a:rPr lang="zh-CN" altLang="zh-CN" sz="2400" dirty="0" smtClean="0"/>
              <a:t>的开发环境也十分简单，用户可以到官网</a:t>
            </a:r>
            <a:r>
              <a:rPr lang="en-US" altLang="zh-CN" sz="2400" dirty="0" err="1" smtClean="0"/>
              <a:t>https://www.python.org/</a:t>
            </a:r>
            <a:r>
              <a:rPr lang="zh-CN" altLang="zh-CN" sz="2400" dirty="0" smtClean="0"/>
              <a:t>中直接下载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的程序包。目前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有两个主流的版本，一个是</a:t>
            </a:r>
            <a:r>
              <a:rPr lang="en-US" altLang="zh-CN" sz="2400" dirty="0" err="1" smtClean="0"/>
              <a:t>Python2.7</a:t>
            </a:r>
            <a:r>
              <a:rPr lang="zh-CN" altLang="zh-CN" sz="2400" dirty="0" smtClean="0"/>
              <a:t>，另外一个是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Python3.6</a:t>
            </a:r>
            <a:r>
              <a:rPr lang="zh-CN" altLang="zh-CN" sz="2400" dirty="0" smtClean="0"/>
              <a:t>，这两个版本在语法上有些差异，本教程主要使用</a:t>
            </a:r>
            <a:r>
              <a:rPr lang="en-US" altLang="zh-CN" sz="2400" dirty="0" err="1" smtClean="0"/>
              <a:t>Python3.6</a:t>
            </a:r>
            <a:r>
              <a:rPr lang="zh-CN" altLang="zh-CN" sz="2400" dirty="0" smtClean="0"/>
              <a:t>。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4176464"/>
          </a:xfrm>
        </p:spPr>
        <p:txBody>
          <a:bodyPr>
            <a:noAutofit/>
          </a:bodyPr>
          <a:lstStyle/>
          <a:p>
            <a:r>
              <a:rPr lang="en-US" altLang="zh-CN" sz="2400" b="1" dirty="0" smtClean="0"/>
              <a:t>2</a:t>
            </a:r>
            <a:r>
              <a:rPr lang="zh-CN" altLang="zh-CN" sz="2400" b="1" dirty="0" smtClean="0"/>
              <a:t>、</a:t>
            </a:r>
            <a:r>
              <a:rPr lang="en-US" altLang="zh-CN" sz="2400" b="1" dirty="0" err="1" smtClean="0"/>
              <a:t>PyCharm</a:t>
            </a:r>
            <a:r>
              <a:rPr lang="zh-CN" altLang="zh-CN" sz="2400" b="1" dirty="0" smtClean="0"/>
              <a:t>与</a:t>
            </a:r>
            <a:r>
              <a:rPr lang="en-US" altLang="zh-CN" sz="2400" b="1" dirty="0" smtClean="0"/>
              <a:t>Python</a:t>
            </a:r>
            <a:r>
              <a:rPr lang="zh-CN" altLang="zh-CN" sz="2400" b="1" dirty="0" smtClean="0"/>
              <a:t>的开发环境</a:t>
            </a:r>
            <a:endParaRPr lang="zh-CN" altLang="zh-CN" sz="2400" dirty="0" smtClean="0"/>
          </a:p>
          <a:p>
            <a:r>
              <a:rPr lang="en-US" altLang="zh-CN" sz="2400" dirty="0" smtClean="0"/>
              <a:t>      </a:t>
            </a:r>
            <a:r>
              <a:rPr lang="zh-CN" altLang="zh-CN" sz="2400" dirty="0" smtClean="0"/>
              <a:t>一个比较流行的开发环境是</a:t>
            </a:r>
            <a:r>
              <a:rPr lang="en-US" altLang="zh-CN" sz="2400" dirty="0" err="1" smtClean="0"/>
              <a:t>PyCharm</a:t>
            </a:r>
            <a:r>
              <a:rPr lang="zh-CN" altLang="zh-CN" sz="2400" dirty="0" smtClean="0"/>
              <a:t>，它的风格类似</a:t>
            </a:r>
            <a:r>
              <a:rPr lang="en-US" altLang="zh-CN" sz="2400" dirty="0" smtClean="0"/>
              <a:t>Eclipse</a:t>
            </a:r>
            <a:r>
              <a:rPr lang="zh-CN" altLang="zh-CN" sz="2400" dirty="0" smtClean="0"/>
              <a:t>，是一种专门为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开发的</a:t>
            </a:r>
            <a:r>
              <a:rPr lang="en-US" altLang="zh-CN" sz="2400" dirty="0" smtClean="0"/>
              <a:t>IDE</a:t>
            </a:r>
            <a:r>
              <a:rPr lang="zh-CN" altLang="zh-CN" sz="2400" dirty="0" smtClean="0"/>
              <a:t>，带有一整套可以帮助用户在使用</a:t>
            </a:r>
            <a:r>
              <a:rPr lang="en-US" altLang="zh-CN" sz="2400" dirty="0" smtClean="0"/>
              <a:t>Python</a:t>
            </a:r>
            <a:r>
              <a:rPr lang="zh-CN" altLang="zh-CN" sz="2400" dirty="0" smtClean="0"/>
              <a:t>语言开发时提高其效率的工具，比如调试、语法高亮、</a:t>
            </a:r>
            <a:r>
              <a:rPr lang="en-US" altLang="zh-CN" sz="2400" dirty="0" smtClean="0"/>
              <a:t>Project</a:t>
            </a:r>
            <a:r>
              <a:rPr lang="zh-CN" altLang="zh-CN" sz="2400" dirty="0" smtClean="0"/>
              <a:t>管理、代码跳转、智能提示、自动完成、单元测试、版本控制。</a:t>
            </a:r>
          </a:p>
          <a:p>
            <a:r>
              <a:rPr lang="en-US" altLang="zh-CN" sz="2400" dirty="0" smtClean="0"/>
              <a:t>     </a:t>
            </a:r>
            <a:r>
              <a:rPr lang="zh-CN" altLang="zh-CN" sz="2400" dirty="0" smtClean="0"/>
              <a:t>读者可以到</a:t>
            </a:r>
            <a:r>
              <a:rPr lang="en-US" altLang="zh-CN" sz="2400" dirty="0" err="1" smtClean="0"/>
              <a:t>PyCharm</a:t>
            </a:r>
            <a:r>
              <a:rPr lang="zh-CN" altLang="zh-CN" sz="2400" dirty="0" smtClean="0"/>
              <a:t>的官网</a:t>
            </a:r>
            <a:r>
              <a:rPr lang="en-US" altLang="zh-CN" sz="2400" dirty="0" err="1" smtClean="0"/>
              <a:t>http://www.jetbrains.com/pycharm/</a:t>
            </a:r>
            <a:r>
              <a:rPr lang="zh-CN" altLang="zh-CN" sz="2400" dirty="0" smtClean="0"/>
              <a:t>去下载免费的</a:t>
            </a:r>
            <a:r>
              <a:rPr lang="en-US" altLang="zh-CN" sz="2400" dirty="0" err="1" smtClean="0"/>
              <a:t>PyCharm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Community</a:t>
            </a:r>
            <a:r>
              <a:rPr lang="zh-CN" altLang="zh-CN" sz="2400" dirty="0" smtClean="0"/>
              <a:t>版本，这个版本虽然不及收费的</a:t>
            </a:r>
            <a:r>
              <a:rPr lang="en-US" altLang="zh-CN" sz="2400" dirty="0" smtClean="0"/>
              <a:t>Professional</a:t>
            </a:r>
            <a:r>
              <a:rPr lang="zh-CN" altLang="zh-CN" sz="2400" dirty="0" smtClean="0"/>
              <a:t>专业版本功能强大，但对于一般应用已经足够了。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5968</TotalTime>
  <Words>2804</Words>
  <Application>Microsoft Office PowerPoint</Application>
  <PresentationFormat>全屏显示(16:9)</PresentationFormat>
  <Paragraphs>319</Paragraphs>
  <Slides>47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3" baseType="lpstr">
      <vt:lpstr>隶书</vt:lpstr>
      <vt:lpstr>宋体</vt:lpstr>
      <vt:lpstr>Calibri</vt:lpstr>
      <vt:lpstr>Constantia</vt:lpstr>
      <vt:lpstr>Wingdings 2</vt:lpstr>
      <vt:lpstr>流畅</vt:lpstr>
      <vt:lpstr>数据采集与融合技术</vt:lpstr>
      <vt:lpstr>学习交流平台</vt:lpstr>
      <vt:lpstr>PowerPoint 演示文稿</vt:lpstr>
      <vt:lpstr>1.1.1  爬虫程序简介</vt:lpstr>
      <vt:lpstr>教学目标：</vt:lpstr>
      <vt:lpstr>1.1.2 Python开发环境搭建</vt:lpstr>
      <vt:lpstr>Python语言特点：</vt:lpstr>
      <vt:lpstr>PowerPoint 演示文稿</vt:lpstr>
      <vt:lpstr>PowerPoint 演示文稿</vt:lpstr>
      <vt:lpstr>PowerPoint 演示文稿</vt:lpstr>
      <vt:lpstr>PowerPoint 演示文稿</vt:lpstr>
      <vt:lpstr>web网站设计与访问</vt:lpstr>
      <vt:lpstr>PowerPoint 演示文稿</vt:lpstr>
      <vt:lpstr>1. Flask简介</vt:lpstr>
      <vt:lpstr>2 Flask安装</vt:lpstr>
      <vt:lpstr>Pycharm安装Flask</vt:lpstr>
      <vt:lpstr>3 Flask实例</vt:lpstr>
      <vt:lpstr>PowerPoint 演示文稿</vt:lpstr>
      <vt:lpstr>PowerPoint 演示文稿</vt:lpstr>
      <vt:lpstr>4.  Flask显示静态网页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1.3.1 客户端GET方式发送数据</vt:lpstr>
      <vt:lpstr>客户端发送数据并显示web网站</vt:lpstr>
      <vt:lpstr>1.3.2服务器获取GET发送的数据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课堂小结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James</dc:creator>
  <cp:lastModifiedBy>Beautiful</cp:lastModifiedBy>
  <cp:revision>128</cp:revision>
  <dcterms:created xsi:type="dcterms:W3CDTF">2017-06-21T12:25:22Z</dcterms:created>
  <dcterms:modified xsi:type="dcterms:W3CDTF">2020-09-02T02:07:43Z</dcterms:modified>
</cp:coreProperties>
</file>